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12192000"/>
  <p:notesSz cx="6858000" cy="9144000"/>
  <p:embeddedFontLst>
    <p:embeddedFont>
      <p:font typeface="Arial Black"/>
      <p:regular r:id="rId36"/>
    </p:embeddedFont>
    <p:embeddedFont>
      <p:font typeface="Merriweather Black"/>
      <p:bold r:id="rId37"/>
      <p:boldItalic r:id="rId38"/>
    </p:embeddedFont>
    <p:embeddedFont>
      <p:font typeface="Merriweather"/>
      <p:regular r:id="rId39"/>
      <p:bold r:id="rId40"/>
      <p:italic r:id="rId41"/>
      <p:boldItalic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gXtjNbPAvGGys/JF9NUX3Tzz/L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6.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8.xml"/><Relationship Id="rId44" Type="http://schemas.openxmlformats.org/officeDocument/2006/relationships/font" Target="fonts/CenturyGothic-bold.fntdata"/><Relationship Id="rId21" Type="http://schemas.openxmlformats.org/officeDocument/2006/relationships/slide" Target="slides/slide17.xml"/><Relationship Id="rId43" Type="http://schemas.openxmlformats.org/officeDocument/2006/relationships/font" Target="fonts/CenturyGothic-regular.fntdata"/><Relationship Id="rId24" Type="http://schemas.openxmlformats.org/officeDocument/2006/relationships/slide" Target="slides/slide20.xml"/><Relationship Id="rId46" Type="http://schemas.openxmlformats.org/officeDocument/2006/relationships/font" Target="fonts/CenturyGothic-boldItalic.fntdata"/><Relationship Id="rId23" Type="http://schemas.openxmlformats.org/officeDocument/2006/relationships/slide" Target="slides/slide19.xml"/><Relationship Id="rId45"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MerriweatherBlack-bold.fntdata"/><Relationship Id="rId14" Type="http://schemas.openxmlformats.org/officeDocument/2006/relationships/slide" Target="slides/slide10.xml"/><Relationship Id="rId36" Type="http://schemas.openxmlformats.org/officeDocument/2006/relationships/font" Target="fonts/ArialBlack-regular.fntdata"/><Relationship Id="rId17" Type="http://schemas.openxmlformats.org/officeDocument/2006/relationships/slide" Target="slides/slide13.xml"/><Relationship Id="rId39" Type="http://schemas.openxmlformats.org/officeDocument/2006/relationships/font" Target="fonts/Merriweather-regular.fntdata"/><Relationship Id="rId16" Type="http://schemas.openxmlformats.org/officeDocument/2006/relationships/slide" Target="slides/slide12.xml"/><Relationship Id="rId38" Type="http://schemas.openxmlformats.org/officeDocument/2006/relationships/font" Target="fonts/MerriweatherBlack-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0ddc07d97e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20ddc07d97e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153a4513ba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153a4513ba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722f34a19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e722f34a1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dbff422a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0dbff422a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722f34a19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e722f34a19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0dbff422a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0dbff422a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120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53a4513b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153a4513b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55b5b2838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f55b5b283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100"/>
              <a:buNone/>
            </a:pPr>
            <a:r>
              <a:t/>
            </a:r>
            <a:endParaRPr/>
          </a:p>
        </p:txBody>
      </p:sp>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53a4513ba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2153a4513ba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53a4513ba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153a4513ba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54ef7870c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154ef7870c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54ef7870c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154ef7870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d5c2694c11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d5c2694c11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5c2694c11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d5c2694c11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55b5b2838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f55b5b2838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d5c2694c11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d5c2694c1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5c2694c11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5c2694c1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5c2694c11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5c2694c1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0da6ac40ed_4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0da6ac40ed_4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5d0db202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5d0db20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5d0db202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5d0db20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53a4513ba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153a4513b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db86d69b7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20db86d69b7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db86d69b7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0db86d69b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da6ac40ed_4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0da6ac40ed_4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
              </a:spcBef>
              <a:spcAft>
                <a:spcPts val="0"/>
              </a:spcAft>
              <a:buSzPts val="1100"/>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db86d69b7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0db86d69b7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1" name="Shape 11"/>
        <p:cNvGrpSpPr/>
        <p:nvPr/>
      </p:nvGrpSpPr>
      <p:grpSpPr>
        <a:xfrm>
          <a:off x="0" y="0"/>
          <a:ext cx="0" cy="0"/>
          <a:chOff x="0" y="0"/>
          <a:chExt cx="0" cy="0"/>
        </a:xfrm>
      </p:grpSpPr>
      <p:sp>
        <p:nvSpPr>
          <p:cNvPr id="12" name="Google Shape;1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 name="Shape 17"/>
        <p:cNvGrpSpPr/>
        <p:nvPr/>
      </p:nvGrpSpPr>
      <p:grpSpPr>
        <a:xfrm>
          <a:off x="0" y="0"/>
          <a:ext cx="0" cy="0"/>
          <a:chOff x="0" y="0"/>
          <a:chExt cx="0" cy="0"/>
        </a:xfrm>
      </p:grpSpPr>
      <p:sp>
        <p:nvSpPr>
          <p:cNvPr id="18" name="Google Shape;18;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4"/>
          <p:cNvSpPr/>
          <p:nvPr>
            <p:ph idx="2" type="pic"/>
          </p:nvPr>
        </p:nvSpPr>
        <p:spPr>
          <a:xfrm>
            <a:off x="5183188" y="987425"/>
            <a:ext cx="6172200" cy="4873625"/>
          </a:xfrm>
          <a:prstGeom prst="rect">
            <a:avLst/>
          </a:prstGeom>
          <a:noFill/>
          <a:ln>
            <a:noFill/>
          </a:ln>
        </p:spPr>
      </p:sp>
      <p:sp>
        <p:nvSpPr>
          <p:cNvPr id="64" name="Google Shape;64;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CC2E5"/>
            </a:gs>
            <a:gs pos="18000">
              <a:srgbClr val="92D050"/>
            </a:gs>
            <a:gs pos="90000">
              <a:srgbClr val="7F7F7F"/>
            </a:gs>
            <a:gs pos="100000">
              <a:srgbClr val="7F7F7F"/>
            </a:gs>
          </a:gsLst>
          <a:lin ang="8100000" scaled="0"/>
        </a:gra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8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7.png"/><Relationship Id="rId11" Type="http://schemas.openxmlformats.org/officeDocument/2006/relationships/image" Target="../media/image15.png"/><Relationship Id="rId10" Type="http://schemas.openxmlformats.org/officeDocument/2006/relationships/image" Target="../media/image10.png"/><Relationship Id="rId12"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2"/>
          <p:cNvSpPr/>
          <p:nvPr/>
        </p:nvSpPr>
        <p:spPr>
          <a:xfrm>
            <a:off x="2930769" y="562707"/>
            <a:ext cx="6330461" cy="246184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240"/>
              <a:buFont typeface="Noto Sans Symbols"/>
              <a:buNone/>
            </a:pPr>
            <a:r>
              <a:rPr b="0" i="0" lang="es-ES" sz="5400" u="none" cap="none" strike="noStrike">
                <a:solidFill>
                  <a:srgbClr val="0F486F"/>
                </a:solidFill>
                <a:latin typeface="Times New Roman"/>
                <a:ea typeface="Times New Roman"/>
                <a:cs typeface="Times New Roman"/>
                <a:sym typeface="Times New Roman"/>
              </a:rPr>
              <a:t>Práctica Profesionalizante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0ddc07d97e_3_0"/>
          <p:cNvSpPr txBox="1"/>
          <p:nvPr>
            <p:ph type="title"/>
          </p:nvPr>
        </p:nvSpPr>
        <p:spPr>
          <a:xfrm>
            <a:off x="-5" y="301902"/>
            <a:ext cx="12192003" cy="69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F486F"/>
              </a:buClr>
              <a:buSzPts val="990"/>
              <a:buFont typeface="Merriweather Black"/>
              <a:buNone/>
            </a:pPr>
            <a:r>
              <a:rPr lang="es-ES" sz="4400">
                <a:solidFill>
                  <a:srgbClr val="0F486F"/>
                </a:solidFill>
                <a:latin typeface="Merriweather Black"/>
                <a:ea typeface="Merriweather Black"/>
                <a:cs typeface="Merriweather Black"/>
                <a:sym typeface="Merriweather Black"/>
              </a:rPr>
              <a:t>Diagrama de GANTT  1</a:t>
            </a:r>
            <a:endParaRPr sz="4400">
              <a:solidFill>
                <a:srgbClr val="0F486F"/>
              </a:solidFill>
              <a:latin typeface="Merriweather Black"/>
              <a:ea typeface="Merriweather Black"/>
              <a:cs typeface="Merriweather Black"/>
              <a:sym typeface="Merriweather Black"/>
            </a:endParaRPr>
          </a:p>
        </p:txBody>
      </p:sp>
      <p:pic>
        <p:nvPicPr>
          <p:cNvPr id="161" name="Google Shape;161;g20ddc07d97e_3_0"/>
          <p:cNvPicPr preferRelativeResize="0"/>
          <p:nvPr/>
        </p:nvPicPr>
        <p:blipFill rotWithShape="1">
          <a:blip r:embed="rId3">
            <a:alphaModFix/>
          </a:blip>
          <a:srcRect b="0" l="0" r="0" t="0"/>
          <a:stretch/>
        </p:blipFill>
        <p:spPr>
          <a:xfrm>
            <a:off x="2531529" y="1209398"/>
            <a:ext cx="7128933" cy="5346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
          <p:cNvSpPr txBox="1"/>
          <p:nvPr>
            <p:ph type="title"/>
          </p:nvPr>
        </p:nvSpPr>
        <p:spPr>
          <a:xfrm>
            <a:off x="-5" y="301902"/>
            <a:ext cx="12192003" cy="69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F486F"/>
              </a:buClr>
              <a:buSzPts val="990"/>
              <a:buFont typeface="Merriweather Black"/>
              <a:buNone/>
            </a:pPr>
            <a:r>
              <a:rPr lang="es-ES" sz="4400">
                <a:solidFill>
                  <a:srgbClr val="0F486F"/>
                </a:solidFill>
                <a:latin typeface="Merriweather Black"/>
                <a:ea typeface="Merriweather Black"/>
                <a:cs typeface="Merriweather Black"/>
                <a:sym typeface="Merriweather Black"/>
              </a:rPr>
              <a:t>Diagrama de GANTT  2</a:t>
            </a:r>
            <a:endParaRPr sz="4400">
              <a:solidFill>
                <a:srgbClr val="0F486F"/>
              </a:solidFill>
              <a:latin typeface="Merriweather Black"/>
              <a:ea typeface="Merriweather Black"/>
              <a:cs typeface="Merriweather Black"/>
              <a:sym typeface="Merriweather Black"/>
            </a:endParaRPr>
          </a:p>
        </p:txBody>
      </p:sp>
      <p:pic>
        <p:nvPicPr>
          <p:cNvPr id="167" name="Google Shape;167;p1"/>
          <p:cNvPicPr preferRelativeResize="0"/>
          <p:nvPr/>
        </p:nvPicPr>
        <p:blipFill rotWithShape="1">
          <a:blip r:embed="rId3">
            <a:alphaModFix/>
          </a:blip>
          <a:srcRect b="0" l="0" r="0" t="0"/>
          <a:stretch/>
        </p:blipFill>
        <p:spPr>
          <a:xfrm>
            <a:off x="2103482" y="1180653"/>
            <a:ext cx="7985036" cy="53754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153a4513ba_0_72"/>
          <p:cNvSpPr txBox="1"/>
          <p:nvPr>
            <p:ph type="title"/>
          </p:nvPr>
        </p:nvSpPr>
        <p:spPr>
          <a:xfrm>
            <a:off x="-5" y="301902"/>
            <a:ext cx="12192003" cy="690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F486F"/>
              </a:buClr>
              <a:buSzPts val="990"/>
              <a:buFont typeface="Merriweather Black"/>
              <a:buNone/>
            </a:pPr>
            <a:r>
              <a:rPr lang="es-ES" sz="4400">
                <a:solidFill>
                  <a:srgbClr val="0F486F"/>
                </a:solidFill>
                <a:latin typeface="Merriweather Black"/>
                <a:ea typeface="Merriweather Black"/>
                <a:cs typeface="Merriweather Black"/>
                <a:sym typeface="Merriweather Black"/>
              </a:rPr>
              <a:t>Diagrama de GANTT  3</a:t>
            </a:r>
            <a:endParaRPr sz="4400">
              <a:solidFill>
                <a:srgbClr val="0F486F"/>
              </a:solidFill>
              <a:latin typeface="Merriweather Black"/>
              <a:ea typeface="Merriweather Black"/>
              <a:cs typeface="Merriweather Black"/>
              <a:sym typeface="Merriweather Black"/>
            </a:endParaRPr>
          </a:p>
        </p:txBody>
      </p:sp>
      <p:pic>
        <p:nvPicPr>
          <p:cNvPr id="173" name="Google Shape;173;g2153a4513ba_0_72"/>
          <p:cNvPicPr preferRelativeResize="0"/>
          <p:nvPr/>
        </p:nvPicPr>
        <p:blipFill rotWithShape="1">
          <a:blip r:embed="rId3">
            <a:alphaModFix/>
          </a:blip>
          <a:srcRect b="0" l="0" r="0" t="0"/>
          <a:stretch/>
        </p:blipFill>
        <p:spPr>
          <a:xfrm>
            <a:off x="2051121" y="1213875"/>
            <a:ext cx="8089749" cy="54195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e722f34a19_0_10"/>
          <p:cNvSpPr txBox="1"/>
          <p:nvPr>
            <p:ph type="title"/>
          </p:nvPr>
        </p:nvSpPr>
        <p:spPr>
          <a:xfrm>
            <a:off x="3837551" y="326068"/>
            <a:ext cx="4516897" cy="1234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F486F"/>
              </a:buClr>
              <a:buSzPts val="1800"/>
              <a:buFont typeface="Merriweather Black"/>
              <a:buNone/>
            </a:pPr>
            <a:r>
              <a:rPr lang="es-ES" sz="4400">
                <a:solidFill>
                  <a:srgbClr val="0F486F"/>
                </a:solidFill>
                <a:latin typeface="Merriweather Black"/>
                <a:ea typeface="Merriweather Black"/>
                <a:cs typeface="Merriweather Black"/>
                <a:sym typeface="Merriweather Black"/>
              </a:rPr>
              <a:t>SET DE DATOS</a:t>
            </a:r>
            <a:endParaRPr sz="4400"/>
          </a:p>
        </p:txBody>
      </p:sp>
      <p:sp>
        <p:nvSpPr>
          <p:cNvPr id="179" name="Google Shape;179;g2e722f34a19_0_10"/>
          <p:cNvSpPr txBox="1"/>
          <p:nvPr>
            <p:ph idx="1" type="body"/>
          </p:nvPr>
        </p:nvSpPr>
        <p:spPr>
          <a:xfrm>
            <a:off x="0" y="1208592"/>
            <a:ext cx="7148576" cy="4440816"/>
          </a:xfrm>
          <a:prstGeom prst="rect">
            <a:avLst/>
          </a:prstGeom>
          <a:noFill/>
          <a:ln>
            <a:noFill/>
          </a:ln>
        </p:spPr>
        <p:txBody>
          <a:bodyPr anchorCtr="0" anchor="ctr" bIns="45700" lIns="91425" spcFirstLastPara="1" rIns="91425" wrap="square" tIns="45700">
            <a:noAutofit/>
          </a:bodyPr>
          <a:lstStyle/>
          <a:p>
            <a:pPr indent="-387350" lvl="0" marL="457200" rtl="0" algn="l">
              <a:lnSpc>
                <a:spcPct val="115000"/>
              </a:lnSpc>
              <a:spcBef>
                <a:spcPts val="0"/>
              </a:spcBef>
              <a:spcAft>
                <a:spcPts val="0"/>
              </a:spcAft>
              <a:buClr>
                <a:srgbClr val="0F486F"/>
              </a:buClr>
              <a:buSzPts val="2500"/>
              <a:buChar char="▶"/>
            </a:pPr>
            <a:r>
              <a:rPr i="1" lang="es-ES" sz="2400">
                <a:solidFill>
                  <a:schemeClr val="dk1"/>
                </a:solidFill>
                <a:latin typeface="Merriweather"/>
                <a:ea typeface="Merriweather"/>
                <a:cs typeface="Merriweather"/>
                <a:sym typeface="Merriweather"/>
              </a:rPr>
              <a:t>Ejecutar un análisis exploratorio de los datos .</a:t>
            </a:r>
            <a:endParaRPr i="1" sz="2400">
              <a:solidFill>
                <a:schemeClr val="dk1"/>
              </a:solidFill>
              <a:latin typeface="Merriweather"/>
              <a:ea typeface="Merriweather"/>
              <a:cs typeface="Merriweather"/>
              <a:sym typeface="Merriweather"/>
            </a:endParaRPr>
          </a:p>
          <a:p>
            <a:pPr indent="-387350" lvl="0" marL="457200" rtl="0" algn="l">
              <a:lnSpc>
                <a:spcPct val="115000"/>
              </a:lnSpc>
              <a:spcBef>
                <a:spcPts val="1200"/>
              </a:spcBef>
              <a:spcAft>
                <a:spcPts val="0"/>
              </a:spcAft>
              <a:buClr>
                <a:srgbClr val="0F486F"/>
              </a:buClr>
              <a:buSzPts val="2500"/>
              <a:buChar char="▶"/>
            </a:pPr>
            <a:r>
              <a:rPr i="1" lang="es-ES" sz="2400">
                <a:solidFill>
                  <a:schemeClr val="dk1"/>
                </a:solidFill>
                <a:latin typeface="Merriweather"/>
                <a:ea typeface="Merriweather"/>
                <a:cs typeface="Merriweather"/>
                <a:sym typeface="Merriweather"/>
              </a:rPr>
              <a:t>Evaluar la calidad y la integridad </a:t>
            </a:r>
            <a:endParaRPr i="1" sz="2400">
              <a:solidFill>
                <a:schemeClr val="dk1"/>
              </a:solidFill>
              <a:latin typeface="Merriweather"/>
              <a:ea typeface="Merriweather"/>
              <a:cs typeface="Merriweather"/>
              <a:sym typeface="Merriweather"/>
            </a:endParaRPr>
          </a:p>
          <a:p>
            <a:pPr indent="-387350" lvl="0" marL="457200" rtl="0" algn="l">
              <a:lnSpc>
                <a:spcPct val="115000"/>
              </a:lnSpc>
              <a:spcBef>
                <a:spcPts val="1200"/>
              </a:spcBef>
              <a:spcAft>
                <a:spcPts val="0"/>
              </a:spcAft>
              <a:buClr>
                <a:srgbClr val="0F486F"/>
              </a:buClr>
              <a:buSzPts val="2500"/>
              <a:buChar char="▶"/>
            </a:pPr>
            <a:r>
              <a:rPr i="1" lang="es-ES" sz="2400">
                <a:solidFill>
                  <a:schemeClr val="dk1"/>
                </a:solidFill>
                <a:latin typeface="Merriweather"/>
                <a:ea typeface="Merriweather"/>
                <a:cs typeface="Merriweather"/>
                <a:sym typeface="Merriweather"/>
              </a:rPr>
              <a:t>Determinar los datos relevantes </a:t>
            </a:r>
            <a:endParaRPr i="1" sz="2400">
              <a:solidFill>
                <a:schemeClr val="dk1"/>
              </a:solidFill>
              <a:latin typeface="Merriweather"/>
              <a:ea typeface="Merriweather"/>
              <a:cs typeface="Merriweather"/>
              <a:sym typeface="Merriweather"/>
            </a:endParaRPr>
          </a:p>
          <a:p>
            <a:pPr indent="-387350" lvl="0" marL="457200" rtl="0" algn="l">
              <a:lnSpc>
                <a:spcPct val="115000"/>
              </a:lnSpc>
              <a:spcBef>
                <a:spcPts val="1200"/>
              </a:spcBef>
              <a:spcAft>
                <a:spcPts val="0"/>
              </a:spcAft>
              <a:buClr>
                <a:srgbClr val="0F486F"/>
              </a:buClr>
              <a:buSzPts val="2500"/>
              <a:buChar char="▶"/>
            </a:pPr>
            <a:r>
              <a:rPr i="1" lang="es-ES" sz="2400">
                <a:solidFill>
                  <a:schemeClr val="dk1"/>
                </a:solidFill>
                <a:latin typeface="Merriweather"/>
                <a:ea typeface="Merriweather"/>
                <a:cs typeface="Merriweather"/>
                <a:sym typeface="Merriweather"/>
              </a:rPr>
              <a:t>Identificar patrones</a:t>
            </a:r>
            <a:endParaRPr i="1" sz="2400">
              <a:solidFill>
                <a:schemeClr val="dk1"/>
              </a:solidFill>
              <a:latin typeface="Merriweather"/>
              <a:ea typeface="Merriweather"/>
              <a:cs typeface="Merriweather"/>
              <a:sym typeface="Merriweather"/>
            </a:endParaRPr>
          </a:p>
          <a:p>
            <a:pPr indent="-387350" lvl="0" marL="457200" rtl="0" algn="l">
              <a:lnSpc>
                <a:spcPct val="115000"/>
              </a:lnSpc>
              <a:spcBef>
                <a:spcPts val="0"/>
              </a:spcBef>
              <a:spcAft>
                <a:spcPts val="0"/>
              </a:spcAft>
              <a:buClr>
                <a:srgbClr val="0F486F"/>
              </a:buClr>
              <a:buSzPts val="2500"/>
              <a:buChar char="▶"/>
            </a:pPr>
            <a:r>
              <a:rPr i="1" lang="es-ES" sz="2400">
                <a:solidFill>
                  <a:schemeClr val="dk1"/>
                </a:solidFill>
                <a:latin typeface="Merriweather"/>
                <a:ea typeface="Merriweather"/>
                <a:cs typeface="Merriweather"/>
                <a:sym typeface="Merriweather"/>
              </a:rPr>
              <a:t>Asegurar calidad y coherencia</a:t>
            </a:r>
            <a:endParaRPr i="1" sz="2400">
              <a:solidFill>
                <a:schemeClr val="dk1"/>
              </a:solidFill>
              <a:latin typeface="Merriweather"/>
              <a:ea typeface="Merriweather"/>
              <a:cs typeface="Merriweather"/>
              <a:sym typeface="Merriweather"/>
            </a:endParaRPr>
          </a:p>
          <a:p>
            <a:pPr indent="-387350" lvl="0" marL="457200" rtl="0" algn="l">
              <a:lnSpc>
                <a:spcPct val="115000"/>
              </a:lnSpc>
              <a:spcBef>
                <a:spcPts val="0"/>
              </a:spcBef>
              <a:spcAft>
                <a:spcPts val="0"/>
              </a:spcAft>
              <a:buClr>
                <a:srgbClr val="0F486F"/>
              </a:buClr>
              <a:buSzPts val="2500"/>
              <a:buChar char="▶"/>
            </a:pPr>
            <a:r>
              <a:rPr i="1" lang="es-ES" sz="2400">
                <a:solidFill>
                  <a:schemeClr val="dk1"/>
                </a:solidFill>
                <a:latin typeface="Merriweather"/>
                <a:ea typeface="Merriweather"/>
                <a:cs typeface="Merriweather"/>
                <a:sym typeface="Merriweather"/>
              </a:rPr>
              <a:t>Revisar que los datos sean completos y precisos</a:t>
            </a:r>
            <a:endParaRPr i="1" sz="2400">
              <a:solidFill>
                <a:schemeClr val="dk1"/>
              </a:solidFill>
              <a:latin typeface="Merriweather"/>
              <a:ea typeface="Merriweather"/>
              <a:cs typeface="Merriweather"/>
              <a:sym typeface="Merriweather"/>
            </a:endParaRPr>
          </a:p>
        </p:txBody>
      </p:sp>
      <p:pic>
        <p:nvPicPr>
          <p:cNvPr id="180" name="Google Shape;180;g2e722f34a19_0_10"/>
          <p:cNvPicPr preferRelativeResize="0"/>
          <p:nvPr/>
        </p:nvPicPr>
        <p:blipFill rotWithShape="1">
          <a:blip r:embed="rId3">
            <a:alphaModFix/>
          </a:blip>
          <a:srcRect b="0" l="0" r="0" t="0"/>
          <a:stretch/>
        </p:blipFill>
        <p:spPr>
          <a:xfrm>
            <a:off x="7148576" y="2234026"/>
            <a:ext cx="4419600" cy="23899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0dbff422a3_0_11"/>
          <p:cNvSpPr txBox="1"/>
          <p:nvPr>
            <p:ph type="title"/>
          </p:nvPr>
        </p:nvSpPr>
        <p:spPr>
          <a:xfrm>
            <a:off x="1534159" y="502500"/>
            <a:ext cx="9123680" cy="1005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1F3864"/>
              </a:buClr>
              <a:buSzPts val="1800"/>
              <a:buFont typeface="Times New Roman"/>
              <a:buNone/>
            </a:pPr>
            <a:r>
              <a:rPr b="1" i="0" lang="es-ES">
                <a:solidFill>
                  <a:srgbClr val="1F3864"/>
                </a:solidFill>
                <a:latin typeface="Times New Roman"/>
                <a:ea typeface="Times New Roman"/>
                <a:cs typeface="Times New Roman"/>
                <a:sym typeface="Times New Roman"/>
              </a:rPr>
              <a:t> </a:t>
            </a:r>
            <a:r>
              <a:rPr b="1" lang="es-ES">
                <a:solidFill>
                  <a:srgbClr val="1F3864"/>
                </a:solidFill>
                <a:latin typeface="Times New Roman"/>
                <a:ea typeface="Times New Roman"/>
                <a:cs typeface="Times New Roman"/>
                <a:sym typeface="Times New Roman"/>
              </a:rPr>
              <a:t>OBJETIVOS </a:t>
            </a:r>
            <a:r>
              <a:rPr b="1" i="0" lang="es-ES">
                <a:solidFill>
                  <a:srgbClr val="1F3864"/>
                </a:solidFill>
                <a:latin typeface="Times New Roman"/>
                <a:ea typeface="Times New Roman"/>
                <a:cs typeface="Times New Roman"/>
                <a:sym typeface="Times New Roman"/>
              </a:rPr>
              <a:t>ESPECÍFICOS</a:t>
            </a:r>
            <a:endParaRPr sz="4400">
              <a:solidFill>
                <a:srgbClr val="1F3864"/>
              </a:solidFill>
              <a:latin typeface="Times New Roman"/>
              <a:ea typeface="Times New Roman"/>
              <a:cs typeface="Times New Roman"/>
              <a:sym typeface="Times New Roman"/>
            </a:endParaRPr>
          </a:p>
        </p:txBody>
      </p:sp>
      <p:sp>
        <p:nvSpPr>
          <p:cNvPr id="186" name="Google Shape;186;g20dbff422a3_0_11"/>
          <p:cNvSpPr txBox="1"/>
          <p:nvPr/>
        </p:nvSpPr>
        <p:spPr>
          <a:xfrm>
            <a:off x="1745670" y="1507500"/>
            <a:ext cx="9236400" cy="4932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400"/>
              </a:spcBef>
              <a:spcAft>
                <a:spcPts val="0"/>
              </a:spcAft>
              <a:buNone/>
            </a:pPr>
            <a:r>
              <a:rPr b="1" lang="es-ES" sz="1300">
                <a:solidFill>
                  <a:schemeClr val="dk1"/>
                </a:solidFill>
              </a:rPr>
              <a:t>Objetivos Específicos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ES" sz="1100">
                <a:solidFill>
                  <a:schemeClr val="dk1"/>
                </a:solidFill>
              </a:rPr>
              <a:t>Analizar la evolución operativa (2018-2024):</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Identificar tendencias en el volumen de vuelos y pasajeros a lo largo de los años.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Evaluar los cambios en la operatividad antes, durante y después de la pandemia.</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ES" sz="1100">
                <a:solidFill>
                  <a:schemeClr val="dk1"/>
                </a:solidFill>
              </a:rPr>
              <a:t>Estudiar la estacionalidad y factores de ocupación: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Detectar picos y bajas estacionales en el tráfico de pasajeros.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Evaluar el uso eficiente de la capacidad de vuelos para proponer mejoras en su optimización.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ES" sz="1100">
                <a:solidFill>
                  <a:schemeClr val="dk1"/>
                </a:solidFill>
              </a:rPr>
              <a:t>Evaluar la contribución de las aerolíneas operativas:</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Analizar el rol de Aerolíneas Argentinas como operador principal.</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Examinar cómo la participación de LADE complementa la conectividad regional.</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Identificar oportunidades para reducir la concentración operativa en una sola aerolínea.</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ES" sz="1100">
                <a:solidFill>
                  <a:schemeClr val="dk1"/>
                </a:solidFill>
              </a:rPr>
              <a:t>Proponer estrategias para diversificación operativa:</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Identificar oportunidades para atraer nuevas aerolíneas y diversificar rutas.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Diseñar incentivos para fomentar la competitividad y reducir la dependencia de un solo operador.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ES" sz="1100">
                <a:solidFill>
                  <a:schemeClr val="dk1"/>
                </a:solidFill>
              </a:rPr>
              <a:t>Proyectar escenarios futuros: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Estimar necesidades de infraestructura y servicios para acompañar el crecimiento proyectado.</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ES" sz="1100">
                <a:solidFill>
                  <a:schemeClr val="dk1"/>
                </a:solidFill>
              </a:rPr>
              <a:t>Diseñar estrategias de mitigación para temporadas bajas:</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Proponer acciones específicas para equilibrar la demanda durante períodos de menor ocupación.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ES" sz="1100">
                <a:solidFill>
                  <a:schemeClr val="dk1"/>
                </a:solidFill>
              </a:rPr>
              <a:t>Optimizar los recursos aeroportuarios: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ES" sz="1100">
                <a:solidFill>
                  <a:schemeClr val="dk1"/>
                </a:solidFill>
              </a:rPr>
              <a:t>Sugerir mejoras para garantizar una operación sostenible y eficiente.</a:t>
            </a:r>
            <a:endParaRPr sz="1100">
              <a:solidFill>
                <a:schemeClr val="dk1"/>
              </a:solidFill>
            </a:endParaRPr>
          </a:p>
          <a:p>
            <a:pPr indent="0" lvl="0" marL="914400" marR="0" rtl="0" algn="l">
              <a:lnSpc>
                <a:spcPct val="107000"/>
              </a:lnSpc>
              <a:spcBef>
                <a:spcPts val="1200"/>
              </a:spcBef>
              <a:spcAft>
                <a:spcPts val="0"/>
              </a:spcAft>
              <a:buNone/>
            </a:pPr>
            <a:r>
              <a:t/>
            </a:r>
            <a:endParaRPr b="1" sz="135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e722f34a19_0_23"/>
          <p:cNvSpPr txBox="1"/>
          <p:nvPr>
            <p:ph type="title"/>
          </p:nvPr>
        </p:nvSpPr>
        <p:spPr>
          <a:xfrm>
            <a:off x="1615199" y="0"/>
            <a:ext cx="8961600" cy="1234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F486F"/>
              </a:buClr>
              <a:buSzPts val="1800"/>
              <a:buFont typeface="Merriweather Black"/>
              <a:buNone/>
            </a:pPr>
            <a:r>
              <a:rPr lang="es-ES" sz="4400">
                <a:solidFill>
                  <a:srgbClr val="0F486F"/>
                </a:solidFill>
                <a:latin typeface="Merriweather Black"/>
                <a:ea typeface="Merriweather Black"/>
                <a:cs typeface="Merriweather Black"/>
                <a:sym typeface="Merriweather Black"/>
              </a:rPr>
              <a:t>Análisis de los datos mediante</a:t>
            </a:r>
            <a:endParaRPr sz="4400">
              <a:solidFill>
                <a:srgbClr val="0F486F"/>
              </a:solidFill>
              <a:latin typeface="Merriweather Black"/>
              <a:ea typeface="Merriweather Black"/>
              <a:cs typeface="Merriweather Black"/>
              <a:sym typeface="Merriweather Black"/>
            </a:endParaRPr>
          </a:p>
        </p:txBody>
      </p:sp>
      <p:pic>
        <p:nvPicPr>
          <p:cNvPr id="192" name="Google Shape;192;g2e722f34a19_0_23"/>
          <p:cNvPicPr preferRelativeResize="0"/>
          <p:nvPr/>
        </p:nvPicPr>
        <p:blipFill rotWithShape="1">
          <a:blip r:embed="rId3">
            <a:alphaModFix/>
          </a:blip>
          <a:srcRect b="0" l="9006" r="7678" t="0"/>
          <a:stretch/>
        </p:blipFill>
        <p:spPr>
          <a:xfrm>
            <a:off x="5333839" y="1038269"/>
            <a:ext cx="1524322" cy="739501"/>
          </a:xfrm>
          <a:prstGeom prst="rect">
            <a:avLst/>
          </a:prstGeom>
          <a:noFill/>
          <a:ln>
            <a:noFill/>
          </a:ln>
          <a:effectLst>
            <a:outerShdw blurRad="63500" sx="102000" rotWithShape="0" algn="ctr" sy="102000">
              <a:srgbClr val="000000">
                <a:alpha val="40000"/>
              </a:srgbClr>
            </a:outerShdw>
          </a:effectLst>
        </p:spPr>
      </p:pic>
      <p:pic>
        <p:nvPicPr>
          <p:cNvPr id="193" name="Google Shape;193;g2e722f34a19_0_23"/>
          <p:cNvPicPr preferRelativeResize="0"/>
          <p:nvPr/>
        </p:nvPicPr>
        <p:blipFill rotWithShape="1">
          <a:blip r:embed="rId4">
            <a:alphaModFix/>
          </a:blip>
          <a:srcRect b="0" l="0" r="0" t="0"/>
          <a:stretch/>
        </p:blipFill>
        <p:spPr>
          <a:xfrm>
            <a:off x="1570181" y="1845057"/>
            <a:ext cx="9051637" cy="46696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0dbff422a3_0_0"/>
          <p:cNvSpPr txBox="1"/>
          <p:nvPr>
            <p:ph type="title"/>
          </p:nvPr>
        </p:nvSpPr>
        <p:spPr>
          <a:xfrm>
            <a:off x="2587675" y="28135"/>
            <a:ext cx="7695808" cy="120982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F486F"/>
              </a:buClr>
              <a:buSzPts val="1800"/>
              <a:buFont typeface="Merriweather Black"/>
              <a:buNone/>
            </a:pPr>
            <a:r>
              <a:rPr lang="es-ES" sz="4400">
                <a:solidFill>
                  <a:srgbClr val="0F486F"/>
                </a:solidFill>
                <a:latin typeface="Merriweather Black"/>
                <a:ea typeface="Merriweather Black"/>
                <a:cs typeface="Merriweather Black"/>
                <a:sym typeface="Merriweather Black"/>
              </a:rPr>
              <a:t>DICCIONARIOS DE DATOS</a:t>
            </a:r>
            <a:endParaRPr sz="4400">
              <a:solidFill>
                <a:srgbClr val="0F486F"/>
              </a:solidFill>
              <a:latin typeface="Merriweather Black"/>
              <a:ea typeface="Merriweather Black"/>
              <a:cs typeface="Merriweather Black"/>
              <a:sym typeface="Merriweather Black"/>
            </a:endParaRPr>
          </a:p>
        </p:txBody>
      </p:sp>
      <p:pic>
        <p:nvPicPr>
          <p:cNvPr id="199" name="Google Shape;199;g20dbff422a3_0_0"/>
          <p:cNvPicPr preferRelativeResize="0"/>
          <p:nvPr/>
        </p:nvPicPr>
        <p:blipFill rotWithShape="1">
          <a:blip r:embed="rId3">
            <a:alphaModFix/>
          </a:blip>
          <a:srcRect b="0" l="0" r="0" t="0"/>
          <a:stretch/>
        </p:blipFill>
        <p:spPr>
          <a:xfrm>
            <a:off x="2161423" y="1063163"/>
            <a:ext cx="7869153" cy="55669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2837896" y="540000"/>
            <a:ext cx="6196612" cy="6329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F486F"/>
              </a:buClr>
              <a:buSzPts val="2031"/>
              <a:buFont typeface="Merriweather Black"/>
              <a:buNone/>
            </a:pPr>
            <a:r>
              <a:rPr lang="es-ES" sz="4400">
                <a:solidFill>
                  <a:srgbClr val="0F486F"/>
                </a:solidFill>
                <a:latin typeface="Merriweather Black"/>
                <a:ea typeface="Merriweather Black"/>
                <a:cs typeface="Merriweather Black"/>
                <a:sym typeface="Merriweather Black"/>
              </a:rPr>
              <a:t>VISUALIZACIONES</a:t>
            </a:r>
            <a:r>
              <a:rPr lang="es-ES" sz="4400"/>
              <a:t> </a:t>
            </a:r>
            <a:endParaRPr sz="4400"/>
          </a:p>
        </p:txBody>
      </p:sp>
      <p:pic>
        <p:nvPicPr>
          <p:cNvPr id="205" name="Google Shape;205;p24"/>
          <p:cNvPicPr preferRelativeResize="0"/>
          <p:nvPr/>
        </p:nvPicPr>
        <p:blipFill rotWithShape="1">
          <a:blip r:embed="rId3">
            <a:alphaModFix/>
          </a:blip>
          <a:srcRect b="0" l="9006" r="7678" t="0"/>
          <a:stretch/>
        </p:blipFill>
        <p:spPr>
          <a:xfrm>
            <a:off x="193668" y="1507118"/>
            <a:ext cx="1524322" cy="739501"/>
          </a:xfrm>
          <a:prstGeom prst="rect">
            <a:avLst/>
          </a:prstGeom>
          <a:noFill/>
          <a:ln>
            <a:noFill/>
          </a:ln>
          <a:effectLst>
            <a:outerShdw blurRad="63500" sx="102000" rotWithShape="0" algn="ctr" sy="102000">
              <a:srgbClr val="000000">
                <a:alpha val="40000"/>
              </a:srgbClr>
            </a:outerShdw>
          </a:effectLst>
        </p:spPr>
      </p:pic>
      <p:pic>
        <p:nvPicPr>
          <p:cNvPr id="206" name="Google Shape;206;p24"/>
          <p:cNvPicPr preferRelativeResize="0"/>
          <p:nvPr/>
        </p:nvPicPr>
        <p:blipFill rotWithShape="1">
          <a:blip r:embed="rId4">
            <a:alphaModFix/>
          </a:blip>
          <a:srcRect b="0" l="0" r="0" t="0"/>
          <a:stretch/>
        </p:blipFill>
        <p:spPr>
          <a:xfrm>
            <a:off x="1819564" y="1320546"/>
            <a:ext cx="9071748" cy="50894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153a4513ba_0_35"/>
          <p:cNvSpPr txBox="1"/>
          <p:nvPr>
            <p:ph type="title"/>
          </p:nvPr>
        </p:nvSpPr>
        <p:spPr>
          <a:xfrm>
            <a:off x="2660993" y="183560"/>
            <a:ext cx="6870011" cy="599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F486F"/>
              </a:buClr>
              <a:buSzPts val="1662"/>
              <a:buFont typeface="Merriweather Black"/>
              <a:buNone/>
            </a:pPr>
            <a:r>
              <a:rPr lang="es-ES" sz="4400">
                <a:solidFill>
                  <a:srgbClr val="0F486F"/>
                </a:solidFill>
                <a:latin typeface="Merriweather Black"/>
                <a:ea typeface="Merriweather Black"/>
                <a:cs typeface="Merriweather Black"/>
                <a:sym typeface="Merriweather Black"/>
              </a:rPr>
              <a:t>VISUALIZACIONES</a:t>
            </a:r>
            <a:r>
              <a:rPr lang="es-ES" sz="4400"/>
              <a:t> </a:t>
            </a:r>
            <a:endParaRPr sz="4400"/>
          </a:p>
        </p:txBody>
      </p:sp>
      <p:sp>
        <p:nvSpPr>
          <p:cNvPr id="212" name="Google Shape;212;g2153a4513ba_0_35"/>
          <p:cNvSpPr/>
          <p:nvPr/>
        </p:nvSpPr>
        <p:spPr>
          <a:xfrm>
            <a:off x="5009660" y="783260"/>
            <a:ext cx="2183825" cy="59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140E30"/>
              </a:solidFill>
              <a:latin typeface="Merriweather"/>
              <a:ea typeface="Merriweather"/>
              <a:cs typeface="Merriweather"/>
              <a:sym typeface="Merriweather"/>
            </a:endParaRPr>
          </a:p>
        </p:txBody>
      </p:sp>
      <p:pic>
        <p:nvPicPr>
          <p:cNvPr id="213" name="Google Shape;213;g2153a4513ba_0_35"/>
          <p:cNvPicPr preferRelativeResize="0"/>
          <p:nvPr/>
        </p:nvPicPr>
        <p:blipFill rotWithShape="1">
          <a:blip r:embed="rId3">
            <a:alphaModFix/>
          </a:blip>
          <a:srcRect b="0" l="0" r="0" t="0"/>
          <a:stretch/>
        </p:blipFill>
        <p:spPr>
          <a:xfrm>
            <a:off x="1589446" y="1382940"/>
            <a:ext cx="9013106" cy="50440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f55b5b2838_0_17"/>
          <p:cNvSpPr txBox="1"/>
          <p:nvPr>
            <p:ph type="title"/>
          </p:nvPr>
        </p:nvSpPr>
        <p:spPr>
          <a:xfrm>
            <a:off x="2921683" y="483410"/>
            <a:ext cx="6348634" cy="599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F486F"/>
              </a:buClr>
              <a:buSzPts val="1662"/>
              <a:buFont typeface="Merriweather Black"/>
              <a:buNone/>
            </a:pPr>
            <a:r>
              <a:rPr lang="es-ES" sz="4400">
                <a:solidFill>
                  <a:srgbClr val="0F486F"/>
                </a:solidFill>
                <a:latin typeface="Merriweather Black"/>
                <a:ea typeface="Merriweather Black"/>
                <a:cs typeface="Merriweather Black"/>
                <a:sym typeface="Merriweather Black"/>
              </a:rPr>
              <a:t>VISUALIZACIONES</a:t>
            </a:r>
            <a:r>
              <a:rPr lang="es-ES" sz="4400"/>
              <a:t> </a:t>
            </a:r>
            <a:endParaRPr sz="4400"/>
          </a:p>
        </p:txBody>
      </p:sp>
      <p:sp>
        <p:nvSpPr>
          <p:cNvPr id="219" name="Google Shape;219;g2f55b5b2838_0_17"/>
          <p:cNvSpPr/>
          <p:nvPr/>
        </p:nvSpPr>
        <p:spPr>
          <a:xfrm>
            <a:off x="5009660" y="783260"/>
            <a:ext cx="2183700" cy="59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140E30"/>
              </a:solidFill>
              <a:latin typeface="Merriweather"/>
              <a:ea typeface="Merriweather"/>
              <a:cs typeface="Merriweather"/>
              <a:sym typeface="Merriweather"/>
            </a:endParaRPr>
          </a:p>
        </p:txBody>
      </p:sp>
      <p:pic>
        <p:nvPicPr>
          <p:cNvPr id="220" name="Google Shape;220;g2f55b5b2838_0_17"/>
          <p:cNvPicPr preferRelativeResize="0"/>
          <p:nvPr/>
        </p:nvPicPr>
        <p:blipFill rotWithShape="1">
          <a:blip r:embed="rId3">
            <a:alphaModFix/>
          </a:blip>
          <a:srcRect b="0" l="0" r="0" t="0"/>
          <a:stretch/>
        </p:blipFill>
        <p:spPr>
          <a:xfrm>
            <a:off x="1359561" y="1261980"/>
            <a:ext cx="9472877" cy="5305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nvSpPr>
        <p:spPr>
          <a:xfrm>
            <a:off x="890214" y="411652"/>
            <a:ext cx="10411572" cy="5369675"/>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2240"/>
              <a:buFont typeface="Noto Sans Symbols"/>
              <a:buNone/>
            </a:pPr>
            <a:r>
              <a:rPr b="0" i="0" lang="es-ES" sz="4400" u="none" cap="none" strike="noStrike">
                <a:solidFill>
                  <a:srgbClr val="0F486F"/>
                </a:solidFill>
                <a:latin typeface="Times New Roman"/>
                <a:ea typeface="Times New Roman"/>
                <a:cs typeface="Times New Roman"/>
                <a:sym typeface="Times New Roman"/>
              </a:rPr>
              <a:t>Equipo de estudiantes y su rol </a:t>
            </a:r>
            <a:endParaRPr b="0" i="0" sz="4400" u="none" cap="none" strike="noStrike">
              <a:solidFill>
                <a:srgbClr val="0F486F"/>
              </a:solidFill>
              <a:latin typeface="Times New Roman"/>
              <a:ea typeface="Times New Roman"/>
              <a:cs typeface="Times New Roman"/>
              <a:sym typeface="Times New Roman"/>
            </a:endParaRPr>
          </a:p>
        </p:txBody>
      </p:sp>
      <p:sp>
        <p:nvSpPr>
          <p:cNvPr id="90" name="Google Shape;90;p2"/>
          <p:cNvSpPr txBox="1"/>
          <p:nvPr/>
        </p:nvSpPr>
        <p:spPr>
          <a:xfrm>
            <a:off x="1293090" y="1742534"/>
            <a:ext cx="11046600" cy="3879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dk1"/>
              </a:buClr>
              <a:buSzPts val="2400"/>
              <a:buFont typeface="Noto Sans Symbols"/>
              <a:buChar char="∙"/>
            </a:pPr>
            <a:r>
              <a:rPr b="1" i="0" lang="es-ES" sz="2400" u="none" cap="none" strike="noStrike">
                <a:solidFill>
                  <a:schemeClr val="dk1"/>
                </a:solidFill>
                <a:latin typeface="Times New Roman"/>
                <a:ea typeface="Times New Roman"/>
                <a:cs typeface="Times New Roman"/>
                <a:sym typeface="Times New Roman"/>
              </a:rPr>
              <a:t>González Sardi, Iara</a:t>
            </a:r>
            <a:r>
              <a:rPr b="0" i="0" lang="es-ES" sz="2400" u="none" cap="none" strike="noStrike">
                <a:solidFill>
                  <a:schemeClr val="dk1"/>
                </a:solidFill>
                <a:latin typeface="Times New Roman"/>
                <a:ea typeface="Times New Roman"/>
                <a:cs typeface="Times New Roman"/>
                <a:sym typeface="Times New Roman"/>
              </a:rPr>
              <a:t>: Líder de Proyecto</a:t>
            </a:r>
            <a:endParaRPr b="0" i="0" sz="2400" u="none" cap="none" strike="noStrike">
              <a:solidFill>
                <a:schemeClr val="dk1"/>
              </a:solidFill>
              <a:latin typeface="Times New Roman"/>
              <a:ea typeface="Times New Roman"/>
              <a:cs typeface="Times New Roman"/>
              <a:sym typeface="Times New Roman"/>
            </a:endParaRPr>
          </a:p>
          <a:p>
            <a:pPr indent="0" lvl="0" marL="457200" marR="0" rtl="0" algn="l">
              <a:lnSpc>
                <a:spcPct val="107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42900" lvl="0" marL="342900" marR="0" rtl="0" algn="just">
              <a:lnSpc>
                <a:spcPct val="200000"/>
              </a:lnSpc>
              <a:spcBef>
                <a:spcPts val="800"/>
              </a:spcBef>
              <a:spcAft>
                <a:spcPts val="0"/>
              </a:spcAft>
              <a:buClr>
                <a:srgbClr val="0D0D0D"/>
              </a:buClr>
              <a:buSzPts val="2400"/>
              <a:buFont typeface="Noto Sans Symbols"/>
              <a:buChar char="∙"/>
            </a:pPr>
            <a:r>
              <a:rPr b="1" i="0" lang="es-ES" sz="2400" u="none" cap="none" strike="noStrike">
                <a:solidFill>
                  <a:srgbClr val="0D0D0D"/>
                </a:solidFill>
                <a:latin typeface="Times New Roman"/>
                <a:ea typeface="Times New Roman"/>
                <a:cs typeface="Times New Roman"/>
                <a:sym typeface="Times New Roman"/>
              </a:rPr>
              <a:t>Burgos, Betiana</a:t>
            </a:r>
            <a:r>
              <a:rPr b="0" i="0" lang="es-ES" sz="2400" u="none" cap="none" strike="noStrike">
                <a:solidFill>
                  <a:srgbClr val="0D0D0D"/>
                </a:solidFill>
                <a:latin typeface="Times New Roman"/>
                <a:ea typeface="Times New Roman"/>
                <a:cs typeface="Times New Roman"/>
                <a:sym typeface="Times New Roman"/>
              </a:rPr>
              <a:t>: Comunicadora del Equipo / </a:t>
            </a:r>
            <a:r>
              <a:rPr b="0" i="0" lang="es-ES" sz="2400" u="none" cap="none" strike="noStrike">
                <a:solidFill>
                  <a:schemeClr val="dk1"/>
                </a:solidFill>
                <a:latin typeface="Times New Roman"/>
                <a:ea typeface="Times New Roman"/>
                <a:cs typeface="Times New Roman"/>
                <a:sym typeface="Times New Roman"/>
              </a:rPr>
              <a:t>Coordinadora de Recursos</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just">
              <a:lnSpc>
                <a:spcPct val="200000"/>
              </a:lnSpc>
              <a:spcBef>
                <a:spcPts val="800"/>
              </a:spcBef>
              <a:spcAft>
                <a:spcPts val="0"/>
              </a:spcAft>
              <a:buClr>
                <a:srgbClr val="0D0D0D"/>
              </a:buClr>
              <a:buSzPts val="2400"/>
              <a:buFont typeface="Noto Sans Symbols"/>
              <a:buChar char="∙"/>
            </a:pPr>
            <a:r>
              <a:rPr b="1" i="0" lang="es-ES" sz="2400" u="none" cap="none" strike="noStrike">
                <a:solidFill>
                  <a:srgbClr val="0D0D0D"/>
                </a:solidFill>
                <a:latin typeface="Times New Roman"/>
                <a:ea typeface="Times New Roman"/>
                <a:cs typeface="Times New Roman"/>
                <a:sym typeface="Times New Roman"/>
              </a:rPr>
              <a:t>Estrada, Diego</a:t>
            </a:r>
            <a:r>
              <a:rPr b="0" i="0" lang="es-ES" sz="2400" u="none" cap="none" strike="noStrike">
                <a:solidFill>
                  <a:srgbClr val="0D0D0D"/>
                </a:solidFill>
                <a:latin typeface="Times New Roman"/>
                <a:ea typeface="Times New Roman"/>
                <a:cs typeface="Times New Roman"/>
                <a:sym typeface="Times New Roman"/>
              </a:rPr>
              <a:t>: Analista de Datos.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200000"/>
              </a:lnSpc>
              <a:spcBef>
                <a:spcPts val="800"/>
              </a:spcBef>
              <a:spcAft>
                <a:spcPts val="0"/>
              </a:spcAft>
              <a:buClr>
                <a:schemeClr val="dk1"/>
              </a:buClr>
              <a:buSzPts val="2400"/>
              <a:buFont typeface="Noto Sans Symbols"/>
              <a:buChar char="∙"/>
            </a:pPr>
            <a:r>
              <a:rPr b="1" i="0" lang="es-ES" sz="2400" u="none" cap="none" strike="noStrike">
                <a:solidFill>
                  <a:schemeClr val="dk1"/>
                </a:solidFill>
                <a:latin typeface="Times New Roman"/>
                <a:ea typeface="Times New Roman"/>
                <a:cs typeface="Times New Roman"/>
                <a:sym typeface="Times New Roman"/>
              </a:rPr>
              <a:t>German, Lapa</a:t>
            </a:r>
            <a:r>
              <a:rPr b="0" i="0" lang="es-ES" sz="2400" u="none" cap="none" strike="noStrike">
                <a:solidFill>
                  <a:schemeClr val="dk1"/>
                </a:solidFill>
                <a:latin typeface="Times New Roman"/>
                <a:ea typeface="Times New Roman"/>
                <a:cs typeface="Times New Roman"/>
                <a:sym typeface="Times New Roman"/>
              </a:rPr>
              <a:t>: Especialista Técnico</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200000"/>
              </a:lnSpc>
              <a:spcBef>
                <a:spcPts val="800"/>
              </a:spcBef>
              <a:spcAft>
                <a:spcPts val="0"/>
              </a:spcAft>
              <a:buClr>
                <a:schemeClr val="dk1"/>
              </a:buClr>
              <a:buSzPts val="2400"/>
              <a:buFont typeface="Noto Sans Symbols"/>
              <a:buChar char="∙"/>
            </a:pPr>
            <a:r>
              <a:rPr b="1" i="0" lang="es-ES" sz="2400" u="none" cap="none" strike="noStrike">
                <a:solidFill>
                  <a:schemeClr val="dk1"/>
                </a:solidFill>
                <a:latin typeface="Times New Roman"/>
                <a:ea typeface="Times New Roman"/>
                <a:cs typeface="Times New Roman"/>
                <a:sym typeface="Times New Roman"/>
              </a:rPr>
              <a:t>Fernández, Ana María</a:t>
            </a:r>
            <a:r>
              <a:rPr b="0" i="0" lang="es-ES" sz="2400" u="none" cap="none" strike="noStrike">
                <a:solidFill>
                  <a:schemeClr val="dk1"/>
                </a:solidFill>
                <a:latin typeface="Times New Roman"/>
                <a:ea typeface="Times New Roman"/>
                <a:cs typeface="Times New Roman"/>
                <a:sym typeface="Times New Roman"/>
              </a:rPr>
              <a:t>: Diseñador de Visualización</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89"/>
                                        </p:tgtEl>
                                        <p:attrNameLst>
                                          <p:attrName>ppt_y</p:attrName>
                                        </p:attrNameLst>
                                      </p:cBhvr>
                                      <p:tavLst>
                                        <p:tav fmla="" tm="0">
                                          <p:val>
                                            <p:strVal val="#ppt_y"/>
                                          </p:val>
                                        </p:tav>
                                        <p:tav fmla="" tm="100000">
                                          <p:val>
                                            <p:strVal val="#ppt_y-1"/>
                                          </p:val>
                                        </p:tav>
                                      </p:tavLst>
                                    </p:anim>
                                    <p:set>
                                      <p:cBhvr>
                                        <p:cTn dur="1" fill="hold">
                                          <p:stCondLst>
                                            <p:cond delay="1000"/>
                                          </p:stCondLst>
                                        </p:cTn>
                                        <p:tgtEl>
                                          <p:spTgt spid="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153a4513ba_0_40"/>
          <p:cNvSpPr txBox="1"/>
          <p:nvPr/>
        </p:nvSpPr>
        <p:spPr>
          <a:xfrm>
            <a:off x="2411612" y="485865"/>
            <a:ext cx="7368775" cy="59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62"/>
              <a:buFont typeface="Century Gothic"/>
              <a:buNone/>
            </a:pPr>
            <a:r>
              <a:rPr lang="es-ES" sz="4400">
                <a:solidFill>
                  <a:srgbClr val="0F486F"/>
                </a:solidFill>
                <a:latin typeface="Merriweather Black"/>
                <a:ea typeface="Merriweather Black"/>
                <a:cs typeface="Merriweather Black"/>
                <a:sym typeface="Merriweather Black"/>
              </a:rPr>
              <a:t>VISUALIZACIONES</a:t>
            </a:r>
            <a:endParaRPr b="0" i="0" sz="4800" u="none" cap="none" strike="noStrike">
              <a:solidFill>
                <a:schemeClr val="lt1"/>
              </a:solidFill>
              <a:latin typeface="Century Gothic"/>
              <a:ea typeface="Century Gothic"/>
              <a:cs typeface="Century Gothic"/>
              <a:sym typeface="Century Gothic"/>
            </a:endParaRPr>
          </a:p>
        </p:txBody>
      </p:sp>
      <p:sp>
        <p:nvSpPr>
          <p:cNvPr id="226" name="Google Shape;226;g2153a4513ba_0_40"/>
          <p:cNvSpPr/>
          <p:nvPr/>
        </p:nvSpPr>
        <p:spPr>
          <a:xfrm>
            <a:off x="5009660" y="783260"/>
            <a:ext cx="2183825" cy="59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140E30"/>
              </a:solidFill>
              <a:latin typeface="Merriweather"/>
              <a:ea typeface="Merriweather"/>
              <a:cs typeface="Merriweather"/>
              <a:sym typeface="Merriweather"/>
            </a:endParaRPr>
          </a:p>
        </p:txBody>
      </p:sp>
      <p:pic>
        <p:nvPicPr>
          <p:cNvPr id="227" name="Google Shape;227;g2153a4513ba_0_40"/>
          <p:cNvPicPr preferRelativeResize="0"/>
          <p:nvPr/>
        </p:nvPicPr>
        <p:blipFill rotWithShape="1">
          <a:blip r:embed="rId3">
            <a:alphaModFix/>
          </a:blip>
          <a:srcRect b="0" l="0" r="0" t="0"/>
          <a:stretch/>
        </p:blipFill>
        <p:spPr>
          <a:xfrm>
            <a:off x="1543727" y="1280404"/>
            <a:ext cx="9198164" cy="51440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153a4513ba_0_50"/>
          <p:cNvSpPr txBox="1"/>
          <p:nvPr/>
        </p:nvSpPr>
        <p:spPr>
          <a:xfrm>
            <a:off x="2928849" y="478956"/>
            <a:ext cx="6334302" cy="59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62"/>
              <a:buFont typeface="Century Gothic"/>
              <a:buNone/>
            </a:pPr>
            <a:r>
              <a:rPr lang="es-ES" sz="4400">
                <a:solidFill>
                  <a:srgbClr val="0F486F"/>
                </a:solidFill>
                <a:latin typeface="Merriweather Black"/>
                <a:ea typeface="Merriweather Black"/>
                <a:cs typeface="Merriweather Black"/>
                <a:sym typeface="Merriweather Black"/>
              </a:rPr>
              <a:t>VISUALIZACIONES</a:t>
            </a:r>
            <a:endParaRPr b="0" i="0" sz="4800" u="none" cap="none" strike="noStrike">
              <a:solidFill>
                <a:schemeClr val="lt1"/>
              </a:solidFill>
              <a:latin typeface="Century Gothic"/>
              <a:ea typeface="Century Gothic"/>
              <a:cs typeface="Century Gothic"/>
              <a:sym typeface="Century Gothic"/>
            </a:endParaRPr>
          </a:p>
        </p:txBody>
      </p:sp>
      <p:sp>
        <p:nvSpPr>
          <p:cNvPr id="233" name="Google Shape;233;g2153a4513ba_0_50"/>
          <p:cNvSpPr/>
          <p:nvPr/>
        </p:nvSpPr>
        <p:spPr>
          <a:xfrm>
            <a:off x="4809587" y="778806"/>
            <a:ext cx="2572826" cy="59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140E30"/>
              </a:solidFill>
              <a:latin typeface="Merriweather"/>
              <a:ea typeface="Merriweather"/>
              <a:cs typeface="Merriweather"/>
              <a:sym typeface="Merriweather"/>
            </a:endParaRPr>
          </a:p>
        </p:txBody>
      </p:sp>
      <p:pic>
        <p:nvPicPr>
          <p:cNvPr id="234" name="Google Shape;234;g2153a4513ba_0_50"/>
          <p:cNvPicPr preferRelativeResize="0"/>
          <p:nvPr/>
        </p:nvPicPr>
        <p:blipFill rotWithShape="1">
          <a:blip r:embed="rId3">
            <a:alphaModFix/>
          </a:blip>
          <a:srcRect b="0" l="0" r="0" t="0"/>
          <a:stretch/>
        </p:blipFill>
        <p:spPr>
          <a:xfrm>
            <a:off x="1464424" y="1206367"/>
            <a:ext cx="9263151" cy="51726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154ef7870c_0_12"/>
          <p:cNvSpPr txBox="1"/>
          <p:nvPr/>
        </p:nvSpPr>
        <p:spPr>
          <a:xfrm>
            <a:off x="2864193" y="478956"/>
            <a:ext cx="6463611" cy="59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62"/>
              <a:buFont typeface="Century Gothic"/>
              <a:buNone/>
            </a:pPr>
            <a:r>
              <a:rPr lang="es-ES" sz="4400">
                <a:solidFill>
                  <a:srgbClr val="0F486F"/>
                </a:solidFill>
                <a:latin typeface="Merriweather Black"/>
                <a:ea typeface="Merriweather Black"/>
                <a:cs typeface="Merriweather Black"/>
                <a:sym typeface="Merriweather Black"/>
              </a:rPr>
              <a:t>VISUALIZACIONES</a:t>
            </a:r>
            <a:endParaRPr b="0" i="0" sz="4800" u="none" cap="none" strike="noStrike">
              <a:solidFill>
                <a:schemeClr val="lt1"/>
              </a:solidFill>
              <a:latin typeface="Century Gothic"/>
              <a:ea typeface="Century Gothic"/>
              <a:cs typeface="Century Gothic"/>
              <a:sym typeface="Century Gothic"/>
            </a:endParaRPr>
          </a:p>
        </p:txBody>
      </p:sp>
      <p:sp>
        <p:nvSpPr>
          <p:cNvPr id="240" name="Google Shape;240;g2154ef7870c_0_12"/>
          <p:cNvSpPr/>
          <p:nvPr/>
        </p:nvSpPr>
        <p:spPr>
          <a:xfrm>
            <a:off x="4809587" y="778806"/>
            <a:ext cx="2572826" cy="59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140E30"/>
              </a:solidFill>
              <a:latin typeface="Merriweather"/>
              <a:ea typeface="Merriweather"/>
              <a:cs typeface="Merriweather"/>
              <a:sym typeface="Merriweather"/>
            </a:endParaRPr>
          </a:p>
        </p:txBody>
      </p:sp>
      <p:pic>
        <p:nvPicPr>
          <p:cNvPr id="241" name="Google Shape;241;g2154ef7870c_0_12"/>
          <p:cNvPicPr preferRelativeResize="0"/>
          <p:nvPr/>
        </p:nvPicPr>
        <p:blipFill rotWithShape="1">
          <a:blip r:embed="rId3">
            <a:alphaModFix/>
          </a:blip>
          <a:srcRect b="0" l="0" r="0" t="0"/>
          <a:stretch/>
        </p:blipFill>
        <p:spPr>
          <a:xfrm>
            <a:off x="1428664" y="1267669"/>
            <a:ext cx="9334670" cy="52377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154ef7870c_0_21"/>
          <p:cNvSpPr txBox="1"/>
          <p:nvPr/>
        </p:nvSpPr>
        <p:spPr>
          <a:xfrm>
            <a:off x="3007358" y="877269"/>
            <a:ext cx="6177284" cy="599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4400">
                <a:solidFill>
                  <a:srgbClr val="0F486F"/>
                </a:solidFill>
                <a:latin typeface="Merriweather Black"/>
                <a:ea typeface="Merriweather Black"/>
                <a:cs typeface="Merriweather Black"/>
                <a:sym typeface="Merriweather Black"/>
              </a:rPr>
              <a:t>VISUALIZACIONES</a:t>
            </a:r>
            <a:endParaRPr b="0" i="0" sz="40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lt1"/>
              </a:buClr>
              <a:buSzPts val="1662"/>
              <a:buFont typeface="Century Gothic"/>
              <a:buNone/>
            </a:pPr>
            <a:r>
              <a:rPr b="0" i="0" lang="es-ES" sz="4400" u="none" cap="none" strike="noStrike">
                <a:solidFill>
                  <a:schemeClr val="lt1"/>
                </a:solidFill>
                <a:latin typeface="Century Gothic"/>
                <a:ea typeface="Century Gothic"/>
                <a:cs typeface="Century Gothic"/>
                <a:sym typeface="Century Gothic"/>
              </a:rPr>
              <a:t> </a:t>
            </a:r>
            <a:endParaRPr b="0" i="0" sz="4400" u="none" cap="none" strike="noStrike">
              <a:solidFill>
                <a:schemeClr val="lt1"/>
              </a:solidFill>
              <a:latin typeface="Century Gothic"/>
              <a:ea typeface="Century Gothic"/>
              <a:cs typeface="Century Gothic"/>
              <a:sym typeface="Century Gothic"/>
            </a:endParaRPr>
          </a:p>
        </p:txBody>
      </p:sp>
      <p:sp>
        <p:nvSpPr>
          <p:cNvPr id="247" name="Google Shape;247;g2154ef7870c_0_21"/>
          <p:cNvSpPr/>
          <p:nvPr/>
        </p:nvSpPr>
        <p:spPr>
          <a:xfrm>
            <a:off x="4809587" y="778806"/>
            <a:ext cx="2572826" cy="599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140E30"/>
              </a:solidFill>
              <a:latin typeface="Merriweather"/>
              <a:ea typeface="Merriweather"/>
              <a:cs typeface="Merriweather"/>
              <a:sym typeface="Merriweather"/>
            </a:endParaRPr>
          </a:p>
        </p:txBody>
      </p:sp>
      <p:pic>
        <p:nvPicPr>
          <p:cNvPr id="248" name="Google Shape;248;g2154ef7870c_0_21"/>
          <p:cNvPicPr preferRelativeResize="0"/>
          <p:nvPr/>
        </p:nvPicPr>
        <p:blipFill rotWithShape="1">
          <a:blip r:embed="rId3">
            <a:alphaModFix/>
          </a:blip>
          <a:srcRect b="0" l="0" r="0" t="0"/>
          <a:stretch/>
        </p:blipFill>
        <p:spPr>
          <a:xfrm>
            <a:off x="1436255" y="1251011"/>
            <a:ext cx="9319490" cy="52422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d5c2694c11_1_3"/>
          <p:cNvSpPr/>
          <p:nvPr/>
        </p:nvSpPr>
        <p:spPr>
          <a:xfrm>
            <a:off x="3150577" y="-334108"/>
            <a:ext cx="5890800" cy="355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4000">
                <a:solidFill>
                  <a:srgbClr val="0F486F"/>
                </a:solidFill>
                <a:latin typeface="Merriweather Black"/>
                <a:ea typeface="Merriweather Black"/>
                <a:cs typeface="Merriweather Black"/>
                <a:sym typeface="Merriweather Black"/>
              </a:rPr>
              <a:t>Resultados Generales:</a:t>
            </a:r>
            <a:endParaRPr sz="4000">
              <a:solidFill>
                <a:schemeClr val="dk1"/>
              </a:solidFill>
              <a:latin typeface="Times New Roman"/>
              <a:ea typeface="Times New Roman"/>
              <a:cs typeface="Times New Roman"/>
              <a:sym typeface="Times New Roman"/>
            </a:endParaRPr>
          </a:p>
        </p:txBody>
      </p:sp>
      <p:sp>
        <p:nvSpPr>
          <p:cNvPr id="254" name="Google Shape;254;g2d5c2694c11_1_3"/>
          <p:cNvSpPr txBox="1"/>
          <p:nvPr/>
        </p:nvSpPr>
        <p:spPr>
          <a:xfrm>
            <a:off x="1785375" y="2366175"/>
            <a:ext cx="9174000" cy="2409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lang="es-ES" sz="1700">
                <a:solidFill>
                  <a:schemeClr val="dk1"/>
                </a:solidFill>
              </a:rPr>
              <a:t>El análisis de los datos de vuelos y operativa del aeropuerto de Río Grande entre 2018 y 2024 revela un comportamiento estacional constante, con picos de actividad en los meses de verano y caídas notables en invierno. La pandemia de COVID-19 en 2020 fue el evento más disruptivo, provocando una disminución del 73.15% en vuelos y del 76.9% en pasajeros comparado con 2019. La recuperación comenzó en 2021 y se aceleró en 2022, culminando en 2023, año en que se superaron los niveles de 2018 tanto en vuelos como en pasajeros.</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d5c2694c11_1_8"/>
          <p:cNvSpPr/>
          <p:nvPr/>
        </p:nvSpPr>
        <p:spPr>
          <a:xfrm>
            <a:off x="3150602" y="-325133"/>
            <a:ext cx="5890800" cy="355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4000">
                <a:solidFill>
                  <a:srgbClr val="0F486F"/>
                </a:solidFill>
                <a:latin typeface="Merriweather Black"/>
                <a:ea typeface="Merriweather Black"/>
                <a:cs typeface="Merriweather Black"/>
                <a:sym typeface="Merriweather Black"/>
              </a:rPr>
              <a:t>Hallazgos </a:t>
            </a:r>
            <a:endParaRPr sz="4000">
              <a:solidFill>
                <a:schemeClr val="dk1"/>
              </a:solidFill>
              <a:latin typeface="Times New Roman"/>
              <a:ea typeface="Times New Roman"/>
              <a:cs typeface="Times New Roman"/>
              <a:sym typeface="Times New Roman"/>
            </a:endParaRPr>
          </a:p>
        </p:txBody>
      </p:sp>
      <p:sp>
        <p:nvSpPr>
          <p:cNvPr id="260" name="Google Shape;260;g2d5c2694c11_1_8"/>
          <p:cNvSpPr txBox="1"/>
          <p:nvPr/>
        </p:nvSpPr>
        <p:spPr>
          <a:xfrm>
            <a:off x="609475" y="2078950"/>
            <a:ext cx="10726800" cy="421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t/>
            </a:r>
            <a:endParaRPr b="1" sz="1200">
              <a:solidFill>
                <a:schemeClr val="dk1"/>
              </a:solidFill>
            </a:endParaRPr>
          </a:p>
          <a:p>
            <a:pPr indent="-317500" lvl="0" marL="457200" rtl="0" algn="just">
              <a:lnSpc>
                <a:spcPct val="150000"/>
              </a:lnSpc>
              <a:spcBef>
                <a:spcPts val="1200"/>
              </a:spcBef>
              <a:spcAft>
                <a:spcPts val="0"/>
              </a:spcAft>
              <a:buClr>
                <a:schemeClr val="dk1"/>
              </a:buClr>
              <a:buSzPts val="1400"/>
              <a:buAutoNum type="arabicPeriod"/>
            </a:pPr>
            <a:r>
              <a:rPr b="1" lang="es-ES">
                <a:solidFill>
                  <a:schemeClr val="dk1"/>
                </a:solidFill>
              </a:rPr>
              <a:t>Tendencias Estacionales</a:t>
            </a:r>
            <a:r>
              <a:rPr lang="es-ES">
                <a:solidFill>
                  <a:schemeClr val="dk1"/>
                </a:solidFill>
              </a:rPr>
              <a:t>: los datos muestran que la mayoría de los años presentan picos en los meses de verano (enero, marzo) y hacia fin de año (diciembre), reflejando la importancia de la planificación estacional.</a:t>
            </a:r>
            <a:endParaRPr>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b="1" lang="es-ES">
                <a:solidFill>
                  <a:schemeClr val="dk1"/>
                </a:solidFill>
              </a:rPr>
              <a:t>Impacto de la Pandemia</a:t>
            </a:r>
            <a:r>
              <a:rPr lang="es-ES">
                <a:solidFill>
                  <a:schemeClr val="dk1"/>
                </a:solidFill>
              </a:rPr>
              <a:t>: 2020 mostró un descenso drástico en la operativa, subrayando la vulnerabilidad del sector ante eventos globales. La recuperación comenzó en 2021, pero se consolidó en 2023.</a:t>
            </a:r>
            <a:endParaRPr>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b="1" lang="es-ES">
                <a:solidFill>
                  <a:schemeClr val="dk1"/>
                </a:solidFill>
              </a:rPr>
              <a:t>Uso Predominante de Modelos</a:t>
            </a:r>
            <a:r>
              <a:rPr lang="es-ES">
                <a:solidFill>
                  <a:schemeClr val="dk1"/>
                </a:solidFill>
              </a:rPr>
              <a:t>: el Boeing 738W lideró la flota durante todo el período analizado, destacándose por su alta capacidad y popularidad entre los pasajeros.</a:t>
            </a:r>
            <a:endParaRPr>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b="1" lang="es-ES">
                <a:solidFill>
                  <a:schemeClr val="dk1"/>
                </a:solidFill>
              </a:rPr>
              <a:t>Diversificación Post-pandemia</a:t>
            </a:r>
            <a:r>
              <a:rPr lang="es-ES">
                <a:solidFill>
                  <a:schemeClr val="dk1"/>
                </a:solidFill>
              </a:rPr>
              <a:t>: a partir de 2021, se incrementó la variedad de modelos utilizados, lo que se tradujo en una mayor adaptabilidad y capacidad de respuesta.</a:t>
            </a:r>
            <a:endParaRPr>
              <a:solidFill>
                <a:schemeClr val="dk1"/>
              </a:solidFill>
            </a:endParaRPr>
          </a:p>
          <a:p>
            <a:pPr indent="-317500" lvl="0" marL="457200" rtl="0" algn="just">
              <a:lnSpc>
                <a:spcPct val="150000"/>
              </a:lnSpc>
              <a:spcBef>
                <a:spcPts val="0"/>
              </a:spcBef>
              <a:spcAft>
                <a:spcPts val="0"/>
              </a:spcAft>
              <a:buClr>
                <a:schemeClr val="dk1"/>
              </a:buClr>
              <a:buSzPts val="1400"/>
              <a:buAutoNum type="arabicPeriod"/>
            </a:pPr>
            <a:r>
              <a:rPr b="1" lang="es-ES">
                <a:solidFill>
                  <a:schemeClr val="dk1"/>
                </a:solidFill>
              </a:rPr>
              <a:t>Eficiencia Operativa</a:t>
            </a:r>
            <a:r>
              <a:rPr lang="es-ES">
                <a:solidFill>
                  <a:schemeClr val="dk1"/>
                </a:solidFill>
              </a:rPr>
              <a:t>: el factor de ocupación varió a lo largo de los años, siendo más alto en 2018 (94.44%). La optimización de recursos se destacó en 2023 con un 77.5%.</a:t>
            </a:r>
            <a:endParaRPr>
              <a:solidFill>
                <a:schemeClr val="dk1"/>
              </a:solidFill>
            </a:endParaRPr>
          </a:p>
          <a:p>
            <a:pPr indent="0" lvl="0" marL="0" rtl="0" algn="just">
              <a:lnSpc>
                <a:spcPct val="150000"/>
              </a:lnSpc>
              <a:spcBef>
                <a:spcPts val="1200"/>
              </a:spcBef>
              <a:spcAft>
                <a:spcPts val="1200"/>
              </a:spcAft>
              <a:buNone/>
            </a:pPr>
            <a:r>
              <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f55b5b2838_0_33"/>
          <p:cNvSpPr txBox="1"/>
          <p:nvPr/>
        </p:nvSpPr>
        <p:spPr>
          <a:xfrm>
            <a:off x="2865075" y="558175"/>
            <a:ext cx="6335100" cy="599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62"/>
              <a:buFont typeface="Century Gothic"/>
              <a:buNone/>
            </a:pPr>
            <a:r>
              <a:rPr lang="es-ES" sz="4300">
                <a:solidFill>
                  <a:srgbClr val="0F486F"/>
                </a:solidFill>
                <a:latin typeface="Merriweather Black"/>
                <a:ea typeface="Merriweather Black"/>
                <a:cs typeface="Merriweather Black"/>
                <a:sym typeface="Merriweather Black"/>
              </a:rPr>
              <a:t>RECOMENDACIONES</a:t>
            </a:r>
            <a:endParaRPr sz="4300">
              <a:solidFill>
                <a:srgbClr val="0F486F"/>
              </a:solidFill>
              <a:latin typeface="Merriweather Black"/>
              <a:ea typeface="Merriweather Black"/>
              <a:cs typeface="Merriweather Black"/>
              <a:sym typeface="Merriweather Black"/>
            </a:endParaRPr>
          </a:p>
        </p:txBody>
      </p:sp>
      <p:sp>
        <p:nvSpPr>
          <p:cNvPr id="266" name="Google Shape;266;g2f55b5b2838_0_33"/>
          <p:cNvSpPr txBox="1"/>
          <p:nvPr/>
        </p:nvSpPr>
        <p:spPr>
          <a:xfrm>
            <a:off x="790950" y="1342925"/>
            <a:ext cx="10610100" cy="5264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t/>
            </a:r>
            <a:endParaRPr b="1" sz="1200">
              <a:solidFill>
                <a:schemeClr val="dk1"/>
              </a:solidFill>
            </a:endParaRPr>
          </a:p>
          <a:p>
            <a:pPr indent="-304800" lvl="0" marL="457200" rtl="0" algn="just">
              <a:lnSpc>
                <a:spcPct val="150000"/>
              </a:lnSpc>
              <a:spcBef>
                <a:spcPts val="1200"/>
              </a:spcBef>
              <a:spcAft>
                <a:spcPts val="0"/>
              </a:spcAft>
              <a:buClr>
                <a:schemeClr val="dk1"/>
              </a:buClr>
              <a:buSzPts val="1200"/>
              <a:buAutoNum type="arabicPeriod"/>
            </a:pPr>
            <a:r>
              <a:rPr b="1" lang="es-ES" sz="1200">
                <a:solidFill>
                  <a:schemeClr val="dk1"/>
                </a:solidFill>
              </a:rPr>
              <a:t>Estrategias de Mitigación para Crisis</a:t>
            </a:r>
            <a:r>
              <a:rPr lang="es-ES" sz="1200">
                <a:solidFill>
                  <a:schemeClr val="dk1"/>
                </a:solidFill>
              </a:rPr>
              <a:t>: implementar y fortalecer planes de contingencia para proteger la operativa en eventos adversos.</a:t>
            </a:r>
            <a:endParaRPr sz="1200">
              <a:solidFill>
                <a:schemeClr val="dk1"/>
              </a:solidFill>
            </a:endParaRPr>
          </a:p>
          <a:p>
            <a:pPr indent="0" lvl="0" marL="457200" rtl="0" algn="just">
              <a:lnSpc>
                <a:spcPct val="150000"/>
              </a:lnSpc>
              <a:spcBef>
                <a:spcPts val="1200"/>
              </a:spcBef>
              <a:spcAft>
                <a:spcPts val="0"/>
              </a:spcAft>
              <a:buNone/>
            </a:pPr>
            <a:r>
              <a:rPr lang="es-ES" sz="1200">
                <a:solidFill>
                  <a:schemeClr val="dk1"/>
                </a:solidFill>
              </a:rPr>
              <a:t>a.Estar preparados para implementar para implementar políticas flexibles ante eventos externos que puedan impactar en el tráfico aéreo.</a:t>
            </a:r>
            <a:endParaRPr sz="1200">
              <a:solidFill>
                <a:schemeClr val="dk1"/>
              </a:solidFill>
            </a:endParaRPr>
          </a:p>
          <a:p>
            <a:pPr indent="-304800" lvl="0" marL="457200" rtl="0" algn="just">
              <a:lnSpc>
                <a:spcPct val="150000"/>
              </a:lnSpc>
              <a:spcBef>
                <a:spcPts val="1200"/>
              </a:spcBef>
              <a:spcAft>
                <a:spcPts val="0"/>
              </a:spcAft>
              <a:buClr>
                <a:schemeClr val="dk1"/>
              </a:buClr>
              <a:buSzPts val="1200"/>
              <a:buAutoNum type="arabicPeriod"/>
            </a:pPr>
            <a:r>
              <a:rPr b="1" lang="es-ES" sz="1200">
                <a:solidFill>
                  <a:schemeClr val="dk1"/>
                </a:solidFill>
              </a:rPr>
              <a:t>Optimización de Recursos en Temporadas Clave</a:t>
            </a:r>
            <a:r>
              <a:rPr lang="es-ES" sz="1200">
                <a:solidFill>
                  <a:schemeClr val="dk1"/>
                </a:solidFill>
              </a:rPr>
              <a:t>: aprovechar los meses de alta demanda para maximizar la capacidad y los ingresos, y ajustar la oferta en meses de menor actividad.</a:t>
            </a:r>
            <a:endParaRPr sz="1200">
              <a:solidFill>
                <a:schemeClr val="dk1"/>
              </a:solidFill>
            </a:endParaRPr>
          </a:p>
          <a:p>
            <a:pPr indent="-304800" lvl="0" marL="457200" rtl="0" algn="just">
              <a:lnSpc>
                <a:spcPct val="150000"/>
              </a:lnSpc>
              <a:spcBef>
                <a:spcPts val="0"/>
              </a:spcBef>
              <a:spcAft>
                <a:spcPts val="0"/>
              </a:spcAft>
              <a:buClr>
                <a:schemeClr val="dk1"/>
              </a:buClr>
              <a:buSzPts val="1200"/>
              <a:buAutoNum type="arabicPeriod"/>
            </a:pPr>
            <a:r>
              <a:rPr b="1" lang="es-ES" sz="1200">
                <a:solidFill>
                  <a:schemeClr val="dk1"/>
                </a:solidFill>
              </a:rPr>
              <a:t>Monitoreo Continuo</a:t>
            </a:r>
            <a:r>
              <a:rPr lang="es-ES" sz="1200">
                <a:solidFill>
                  <a:schemeClr val="dk1"/>
                </a:solidFill>
              </a:rPr>
              <a:t>: realizar evaluaciones mensuales para identificar tendencias y ajustar las estrategias operativas de manera dinámica.</a:t>
            </a:r>
            <a:endParaRPr sz="1200">
              <a:solidFill>
                <a:schemeClr val="dk1"/>
              </a:solidFill>
            </a:endParaRPr>
          </a:p>
          <a:p>
            <a:pPr indent="-304800" lvl="0" marL="457200" rtl="0" algn="just">
              <a:lnSpc>
                <a:spcPct val="150000"/>
              </a:lnSpc>
              <a:spcBef>
                <a:spcPts val="0"/>
              </a:spcBef>
              <a:spcAft>
                <a:spcPts val="0"/>
              </a:spcAft>
              <a:buClr>
                <a:schemeClr val="dk1"/>
              </a:buClr>
              <a:buSzPts val="1200"/>
              <a:buAutoNum type="arabicPeriod"/>
            </a:pPr>
            <a:r>
              <a:rPr b="1" lang="es-ES" sz="1200">
                <a:solidFill>
                  <a:schemeClr val="dk1"/>
                </a:solidFill>
              </a:rPr>
              <a:t>Diversificación de Servicios</a:t>
            </a:r>
            <a:r>
              <a:rPr lang="es-ES" sz="1200">
                <a:solidFill>
                  <a:schemeClr val="dk1"/>
                </a:solidFill>
              </a:rPr>
              <a:t>: Ampliar la oferta con nuevas rutas y alianzas con aerolíneas para reducir la dependencia de un solo operador y captar más pasajeros.</a:t>
            </a:r>
            <a:endParaRPr sz="1200">
              <a:solidFill>
                <a:schemeClr val="dk1"/>
              </a:solidFill>
            </a:endParaRPr>
          </a:p>
          <a:p>
            <a:pPr indent="-304800" lvl="1" marL="914400" rtl="0" algn="just">
              <a:lnSpc>
                <a:spcPct val="150000"/>
              </a:lnSpc>
              <a:spcBef>
                <a:spcPts val="0"/>
              </a:spcBef>
              <a:spcAft>
                <a:spcPts val="0"/>
              </a:spcAft>
              <a:buClr>
                <a:schemeClr val="dk1"/>
              </a:buClr>
              <a:buSzPts val="1200"/>
              <a:buAutoNum type="alphaLcPeriod"/>
            </a:pPr>
            <a:r>
              <a:rPr lang="es-ES" sz="1200">
                <a:solidFill>
                  <a:schemeClr val="dk1"/>
                </a:solidFill>
              </a:rPr>
              <a:t>Fortalecer la infraestructura: con la finalidad de adaptarla para la captación de nuevas aerolíneas. </a:t>
            </a:r>
            <a:endParaRPr sz="1200">
              <a:solidFill>
                <a:schemeClr val="dk1"/>
              </a:solidFill>
            </a:endParaRPr>
          </a:p>
          <a:p>
            <a:pPr indent="-304800" lvl="1" marL="914400" rtl="0" algn="just">
              <a:lnSpc>
                <a:spcPct val="150000"/>
              </a:lnSpc>
              <a:spcBef>
                <a:spcPts val="0"/>
              </a:spcBef>
              <a:spcAft>
                <a:spcPts val="0"/>
              </a:spcAft>
              <a:buClr>
                <a:schemeClr val="dk1"/>
              </a:buClr>
              <a:buSzPts val="1200"/>
              <a:buAutoNum type="alphaLcPeriod"/>
            </a:pPr>
            <a:r>
              <a:rPr lang="es-ES" sz="1200">
                <a:solidFill>
                  <a:schemeClr val="dk1"/>
                </a:solidFill>
              </a:rPr>
              <a:t>Crear programas bonos por cada nueva ruta operadas.</a:t>
            </a:r>
            <a:endParaRPr sz="1200">
              <a:solidFill>
                <a:schemeClr val="dk1"/>
              </a:solidFill>
            </a:endParaRPr>
          </a:p>
          <a:p>
            <a:pPr indent="-304800" lvl="1" marL="914400" rtl="0" algn="just">
              <a:lnSpc>
                <a:spcPct val="150000"/>
              </a:lnSpc>
              <a:spcBef>
                <a:spcPts val="0"/>
              </a:spcBef>
              <a:spcAft>
                <a:spcPts val="0"/>
              </a:spcAft>
              <a:buClr>
                <a:schemeClr val="dk1"/>
              </a:buClr>
              <a:buSzPts val="1200"/>
              <a:buAutoNum type="alphaLcPeriod"/>
            </a:pPr>
            <a:r>
              <a:rPr lang="es-ES" sz="1200">
                <a:solidFill>
                  <a:schemeClr val="dk1"/>
                </a:solidFill>
              </a:rPr>
              <a:t>Colaborar con aerolíneas de bajo costo o </a:t>
            </a:r>
            <a:r>
              <a:rPr i="1" lang="es-ES" sz="1200">
                <a:solidFill>
                  <a:schemeClr val="dk1"/>
                </a:solidFill>
              </a:rPr>
              <a:t>charters</a:t>
            </a:r>
            <a:r>
              <a:rPr lang="es-ES" sz="1200">
                <a:solidFill>
                  <a:schemeClr val="dk1"/>
                </a:solidFill>
              </a:rPr>
              <a:t> para rutas específicas.</a:t>
            </a:r>
            <a:endParaRPr sz="1200">
              <a:solidFill>
                <a:schemeClr val="dk1"/>
              </a:solidFill>
            </a:endParaRPr>
          </a:p>
          <a:p>
            <a:pPr indent="-298450" lvl="1" marL="914400" rtl="0" algn="l">
              <a:lnSpc>
                <a:spcPct val="150000"/>
              </a:lnSpc>
              <a:spcBef>
                <a:spcPts val="0"/>
              </a:spcBef>
              <a:spcAft>
                <a:spcPts val="0"/>
              </a:spcAft>
              <a:buClr>
                <a:schemeClr val="dk1"/>
              </a:buClr>
              <a:buSzPts val="1100"/>
              <a:buAutoNum type="alphaLcPeriod"/>
            </a:pPr>
            <a:r>
              <a:rPr lang="es-ES" sz="1200">
                <a:solidFill>
                  <a:schemeClr val="dk1"/>
                </a:solidFill>
              </a:rPr>
              <a:t>Ofertas personalizadas: diseñar paquetes exclusivos según las necesidades de cada aerolínea, como espacio para oficinas, áreas de carga, o soporte técnico.</a:t>
            </a:r>
            <a:endParaRPr sz="1200">
              <a:solidFill>
                <a:schemeClr val="dk1"/>
              </a:solidFill>
            </a:endParaRPr>
          </a:p>
          <a:p>
            <a:pPr indent="-304800" lvl="0" marL="457200" rtl="0" algn="just">
              <a:lnSpc>
                <a:spcPct val="150000"/>
              </a:lnSpc>
              <a:spcBef>
                <a:spcPts val="0"/>
              </a:spcBef>
              <a:spcAft>
                <a:spcPts val="0"/>
              </a:spcAft>
              <a:buClr>
                <a:schemeClr val="dk1"/>
              </a:buClr>
              <a:buSzPts val="1200"/>
              <a:buAutoNum type="arabicPeriod"/>
            </a:pPr>
            <a:r>
              <a:rPr b="1" lang="es-ES" sz="1200">
                <a:solidFill>
                  <a:schemeClr val="dk1"/>
                </a:solidFill>
              </a:rPr>
              <a:t>Promociones en Temporadas Bajas</a:t>
            </a:r>
            <a:r>
              <a:rPr lang="es-ES" sz="1200">
                <a:solidFill>
                  <a:schemeClr val="dk1"/>
                </a:solidFill>
              </a:rPr>
              <a:t>: sugerir a las aerolíneas operativas campañas de marketing que incentiven el uso del aeropuerto en meses con menor demanda para optimizar el factor de ocupación.</a:t>
            </a:r>
            <a:endParaRPr sz="1200">
              <a:solidFill>
                <a:schemeClr val="dk1"/>
              </a:solidFill>
            </a:endParaRPr>
          </a:p>
          <a:p>
            <a:pPr indent="-304800" lvl="1" marL="914400" rtl="0" algn="just">
              <a:lnSpc>
                <a:spcPct val="150000"/>
              </a:lnSpc>
              <a:spcBef>
                <a:spcPts val="0"/>
              </a:spcBef>
              <a:spcAft>
                <a:spcPts val="0"/>
              </a:spcAft>
              <a:buClr>
                <a:schemeClr val="dk1"/>
              </a:buClr>
              <a:buSzPts val="1200"/>
              <a:buAutoNum type="alphaLcPeriod"/>
            </a:pPr>
            <a:r>
              <a:rPr lang="es-ES" sz="1200">
                <a:solidFill>
                  <a:schemeClr val="dk1"/>
                </a:solidFill>
              </a:rPr>
              <a:t>Incentivos financieros: ofrecer descuentos en tasas de aterrizaje y despegue para aerolíneas en períodos clave.</a:t>
            </a:r>
            <a:endParaRPr sz="1200">
              <a:solidFill>
                <a:schemeClr val="dk1"/>
              </a:solidFill>
            </a:endParaRPr>
          </a:p>
          <a:p>
            <a:pPr indent="-304800" lvl="1" marL="914400" rtl="0" algn="just">
              <a:lnSpc>
                <a:spcPct val="150000"/>
              </a:lnSpc>
              <a:spcBef>
                <a:spcPts val="0"/>
              </a:spcBef>
              <a:spcAft>
                <a:spcPts val="0"/>
              </a:spcAft>
              <a:buClr>
                <a:schemeClr val="dk1"/>
              </a:buClr>
              <a:buSzPts val="1200"/>
              <a:buAutoNum type="alphaLcPeriod"/>
            </a:pPr>
            <a:r>
              <a:rPr lang="es-ES" sz="1200">
                <a:solidFill>
                  <a:schemeClr val="dk1"/>
                </a:solidFill>
              </a:rPr>
              <a:t>Eventos y networking: organizar ferias o eventos aeronáuticos donde se presente el aeropuerto como una opción estratégica.</a:t>
            </a:r>
            <a:endParaRPr sz="12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d5c2694c11_1_20"/>
          <p:cNvSpPr txBox="1"/>
          <p:nvPr>
            <p:ph type="title"/>
          </p:nvPr>
        </p:nvSpPr>
        <p:spPr>
          <a:xfrm>
            <a:off x="838200" y="436925"/>
            <a:ext cx="10515600" cy="1325700"/>
          </a:xfrm>
          <a:prstGeom prst="rect">
            <a:avLst/>
          </a:prstGeom>
        </p:spPr>
        <p:txBody>
          <a:bodyPr anchorCtr="0" anchor="ctr" bIns="45700" lIns="91425" spcFirstLastPara="1" rIns="91425" wrap="square" tIns="45700">
            <a:normAutofit fontScale="90000"/>
          </a:bodyPr>
          <a:lstStyle/>
          <a:p>
            <a:pPr indent="0" lvl="0" marL="0" rtl="0" algn="just">
              <a:lnSpc>
                <a:spcPct val="150000"/>
              </a:lnSpc>
              <a:spcBef>
                <a:spcPts val="1400"/>
              </a:spcBef>
              <a:spcAft>
                <a:spcPts val="0"/>
              </a:spcAft>
              <a:buNone/>
            </a:pPr>
            <a:r>
              <a:rPr b="1" lang="es-ES" sz="2611">
                <a:latin typeface="Arial"/>
                <a:ea typeface="Arial"/>
                <a:cs typeface="Arial"/>
                <a:sym typeface="Arial"/>
              </a:rPr>
              <a:t>Valor Añadido Destacado: </a:t>
            </a:r>
            <a:endParaRPr b="1" sz="2611">
              <a:latin typeface="Arial"/>
              <a:ea typeface="Arial"/>
              <a:cs typeface="Arial"/>
              <a:sym typeface="Arial"/>
            </a:endParaRPr>
          </a:p>
          <a:p>
            <a:pPr indent="0" lvl="0" marL="0" rtl="0" algn="l">
              <a:spcBef>
                <a:spcPts val="600"/>
              </a:spcBef>
              <a:spcAft>
                <a:spcPts val="0"/>
              </a:spcAft>
              <a:buNone/>
            </a:pPr>
            <a:r>
              <a:t/>
            </a:r>
            <a:endParaRPr/>
          </a:p>
        </p:txBody>
      </p:sp>
      <p:sp>
        <p:nvSpPr>
          <p:cNvPr id="272" name="Google Shape;272;g2d5c2694c11_1_20"/>
          <p:cNvSpPr txBox="1"/>
          <p:nvPr>
            <p:ph idx="1" type="body"/>
          </p:nvPr>
        </p:nvSpPr>
        <p:spPr>
          <a:xfrm>
            <a:off x="694200" y="1215225"/>
            <a:ext cx="10659600" cy="2273100"/>
          </a:xfrm>
          <a:prstGeom prst="rect">
            <a:avLst/>
          </a:prstGeom>
        </p:spPr>
        <p:txBody>
          <a:bodyPr anchorCtr="0" anchor="t" bIns="45700" lIns="91425" spcFirstLastPara="1" rIns="91425" wrap="square" tIns="45700">
            <a:noAutofit/>
          </a:bodyPr>
          <a:lstStyle/>
          <a:p>
            <a:pPr indent="0" lvl="0" marL="0" rtl="0" algn="just">
              <a:lnSpc>
                <a:spcPct val="150000"/>
              </a:lnSpc>
              <a:spcBef>
                <a:spcPts val="1400"/>
              </a:spcBef>
              <a:spcAft>
                <a:spcPts val="0"/>
              </a:spcAft>
              <a:buNone/>
            </a:pPr>
            <a:r>
              <a:rPr b="1" lang="es-ES" sz="1200">
                <a:latin typeface="Arial"/>
                <a:ea typeface="Arial"/>
                <a:cs typeface="Arial"/>
                <a:sym typeface="Arial"/>
              </a:rPr>
              <a:t>Capacidad de Análisis Predictivo y Toma de Decisiones Estratégicas con Información de Matrículas y Tendencias Operativas</a:t>
            </a:r>
            <a:endParaRPr b="1" sz="1200">
              <a:latin typeface="Arial"/>
              <a:ea typeface="Arial"/>
              <a:cs typeface="Arial"/>
              <a:sym typeface="Arial"/>
            </a:endParaRPr>
          </a:p>
          <a:p>
            <a:pPr indent="0" lvl="0" marL="0" rtl="0" algn="just">
              <a:lnSpc>
                <a:spcPct val="150000"/>
              </a:lnSpc>
              <a:spcBef>
                <a:spcPts val="1200"/>
              </a:spcBef>
              <a:spcAft>
                <a:spcPts val="0"/>
              </a:spcAft>
              <a:buNone/>
            </a:pPr>
            <a:r>
              <a:rPr lang="es-ES" sz="1200">
                <a:latin typeface="Arial"/>
                <a:ea typeface="Arial"/>
                <a:cs typeface="Arial"/>
                <a:sym typeface="Arial"/>
              </a:rPr>
              <a:t>El tablero de Power BI desarrollado por nuestro equipo no solo ofrece una visualización integral de la operativa del aeropuerto de Río Grande, sino que también permite un análisis exhaustivo del rendimiento de las aeronaves mediante el top de matrículas, patrones de ocupación y capacidad estacional. Este enfoque ofrece un valor añadido que resalta significativamente y posiciona a Aeropuertos Argentina en una ventaja estratégica para maximizar la eficiencia y la toma de decisiones informadas.</a:t>
            </a:r>
            <a:endParaRPr sz="1200">
              <a:latin typeface="Arial"/>
              <a:ea typeface="Arial"/>
              <a:cs typeface="Arial"/>
              <a:sym typeface="Arial"/>
            </a:endParaRPr>
          </a:p>
          <a:p>
            <a:pPr indent="0" lvl="0" marL="0" rtl="0" algn="just">
              <a:lnSpc>
                <a:spcPct val="150000"/>
              </a:lnSpc>
              <a:spcBef>
                <a:spcPts val="1400"/>
              </a:spcBef>
              <a:spcAft>
                <a:spcPts val="0"/>
              </a:spcAft>
              <a:buNone/>
            </a:pPr>
            <a:r>
              <a:rPr b="1" lang="es-ES" sz="1200">
                <a:latin typeface="Arial"/>
                <a:ea typeface="Arial"/>
                <a:cs typeface="Arial"/>
                <a:sym typeface="Arial"/>
              </a:rPr>
              <a:t>Impacto para la Empresa:</a:t>
            </a:r>
            <a:endParaRPr b="1" sz="1200">
              <a:latin typeface="Arial"/>
              <a:ea typeface="Arial"/>
              <a:cs typeface="Arial"/>
              <a:sym typeface="Arial"/>
            </a:endParaRPr>
          </a:p>
          <a:p>
            <a:pPr indent="0" lvl="0" marL="0" rtl="0" algn="just">
              <a:lnSpc>
                <a:spcPct val="150000"/>
              </a:lnSpc>
              <a:spcBef>
                <a:spcPts val="1200"/>
              </a:spcBef>
              <a:spcAft>
                <a:spcPts val="0"/>
              </a:spcAft>
              <a:buNone/>
            </a:pPr>
            <a:r>
              <a:rPr lang="es-ES" sz="1200">
                <a:latin typeface="Arial"/>
                <a:ea typeface="Arial"/>
                <a:cs typeface="Arial"/>
                <a:sym typeface="Arial"/>
              </a:rPr>
              <a:t>La capacidad de analizar y gestionar el rendimiento de las matrículas de aeronaves ofrece a Aeropuertos Argentina un valor añadido fundamental:</a:t>
            </a:r>
            <a:endParaRPr sz="1200">
              <a:latin typeface="Arial"/>
              <a:ea typeface="Arial"/>
              <a:cs typeface="Arial"/>
              <a:sym typeface="Arial"/>
            </a:endParaRPr>
          </a:p>
          <a:p>
            <a:pPr indent="-304800" lvl="0" marL="457200" rtl="0" algn="just">
              <a:lnSpc>
                <a:spcPct val="150000"/>
              </a:lnSpc>
              <a:spcBef>
                <a:spcPts val="1200"/>
              </a:spcBef>
              <a:spcAft>
                <a:spcPts val="0"/>
              </a:spcAft>
              <a:buSzPts val="1200"/>
              <a:buChar char="●"/>
            </a:pPr>
            <a:r>
              <a:rPr b="1" lang="es-ES" sz="1200">
                <a:latin typeface="Arial"/>
                <a:ea typeface="Arial"/>
                <a:cs typeface="Arial"/>
                <a:sym typeface="Arial"/>
              </a:rPr>
              <a:t>Optimización de la Flota:</a:t>
            </a:r>
            <a:r>
              <a:rPr lang="es-ES" sz="1200">
                <a:latin typeface="Arial"/>
                <a:ea typeface="Arial"/>
                <a:cs typeface="Arial"/>
                <a:sym typeface="Arial"/>
              </a:rPr>
              <a:t> permite asignar las aeronaves con mejor desempeño a rutas estratégicas, asegurando una operación más eficiente y rentable.</a:t>
            </a:r>
            <a:endParaRPr sz="1200">
              <a:latin typeface="Arial"/>
              <a:ea typeface="Arial"/>
              <a:cs typeface="Arial"/>
              <a:sym typeface="Arial"/>
            </a:endParaRPr>
          </a:p>
          <a:p>
            <a:pPr indent="-304800" lvl="0" marL="457200" rtl="0" algn="just">
              <a:lnSpc>
                <a:spcPct val="150000"/>
              </a:lnSpc>
              <a:spcBef>
                <a:spcPts val="0"/>
              </a:spcBef>
              <a:spcAft>
                <a:spcPts val="0"/>
              </a:spcAft>
              <a:buSzPts val="1200"/>
              <a:buChar char="●"/>
            </a:pPr>
            <a:r>
              <a:rPr b="1" lang="es-ES" sz="1200">
                <a:latin typeface="Arial"/>
                <a:ea typeface="Arial"/>
                <a:cs typeface="Arial"/>
                <a:sym typeface="Arial"/>
              </a:rPr>
              <a:t>Reducción de Costos y Maximización de la Rentabilidad:</a:t>
            </a:r>
            <a:r>
              <a:rPr lang="es-ES" sz="1200">
                <a:latin typeface="Arial"/>
                <a:ea typeface="Arial"/>
                <a:cs typeface="Arial"/>
                <a:sym typeface="Arial"/>
              </a:rPr>
              <a:t> al implementar un uso más inteligente y estratégico de las aeronaves, la empresa puede minimizar los costos operativos y maximizar el retorno de la inversión.</a:t>
            </a:r>
            <a:endParaRPr sz="1200">
              <a:latin typeface="Arial"/>
              <a:ea typeface="Arial"/>
              <a:cs typeface="Arial"/>
              <a:sym typeface="Arial"/>
            </a:endParaRPr>
          </a:p>
          <a:p>
            <a:pPr indent="-304800" lvl="0" marL="457200" rtl="0" algn="just">
              <a:lnSpc>
                <a:spcPct val="150000"/>
              </a:lnSpc>
              <a:spcBef>
                <a:spcPts val="0"/>
              </a:spcBef>
              <a:spcAft>
                <a:spcPts val="0"/>
              </a:spcAft>
              <a:buSzPts val="1200"/>
              <a:buChar char="●"/>
            </a:pPr>
            <a:r>
              <a:rPr b="1" lang="es-ES" sz="1200">
                <a:latin typeface="Arial"/>
                <a:ea typeface="Arial"/>
                <a:cs typeface="Arial"/>
                <a:sym typeface="Arial"/>
              </a:rPr>
              <a:t>Estrategias Operativas Personalizadas:</a:t>
            </a:r>
            <a:r>
              <a:rPr lang="es-ES" sz="1200">
                <a:latin typeface="Arial"/>
                <a:ea typeface="Arial"/>
                <a:cs typeface="Arial"/>
                <a:sym typeface="Arial"/>
              </a:rPr>
              <a:t> basándose en el análisis histórico de matrículas y modelos de aeronaves, Aeropuertos Argentina puede tomar decisiones informadas sobre la redistribución de su flota y planificar cambios operativos durante las temporadas de alta y baja demanda.</a:t>
            </a:r>
            <a:endParaRPr sz="1200">
              <a:latin typeface="Arial"/>
              <a:ea typeface="Arial"/>
              <a:cs typeface="Arial"/>
              <a:sym typeface="Arial"/>
            </a:endParaRPr>
          </a:p>
          <a:p>
            <a:pPr indent="-304800" lvl="0" marL="457200" rtl="0" algn="just">
              <a:lnSpc>
                <a:spcPct val="150000"/>
              </a:lnSpc>
              <a:spcBef>
                <a:spcPts val="0"/>
              </a:spcBef>
              <a:spcAft>
                <a:spcPts val="0"/>
              </a:spcAft>
              <a:buSzPts val="1200"/>
              <a:buChar char="●"/>
            </a:pPr>
            <a:r>
              <a:rPr b="1" lang="es-ES" sz="1200">
                <a:latin typeface="Arial"/>
                <a:ea typeface="Arial"/>
                <a:cs typeface="Arial"/>
                <a:sym typeface="Arial"/>
              </a:rPr>
              <a:t>Capacidad de Respuesta Rápida:</a:t>
            </a:r>
            <a:r>
              <a:rPr lang="es-ES" sz="1200">
                <a:latin typeface="Arial"/>
                <a:ea typeface="Arial"/>
                <a:cs typeface="Arial"/>
                <a:sym typeface="Arial"/>
              </a:rPr>
              <a:t> la identificación de patrones de rendimiento permite a la empresa anticiparse y responder rápidamente a eventos imprevistos, como fluctuaciones en la demanda o cambios en las condiciones de mercado.</a:t>
            </a:r>
            <a:endParaRPr sz="1200">
              <a:latin typeface="Arial"/>
              <a:ea typeface="Arial"/>
              <a:cs typeface="Arial"/>
              <a:sym typeface="Arial"/>
            </a:endParaRPr>
          </a:p>
          <a:p>
            <a:pPr indent="0" lvl="0" marL="0" rtl="0" algn="just">
              <a:lnSpc>
                <a:spcPct val="150000"/>
              </a:lnSpc>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d5c2694c11_1_15"/>
          <p:cNvSpPr txBox="1"/>
          <p:nvPr>
            <p:ph type="title"/>
          </p:nvPr>
        </p:nvSpPr>
        <p:spPr>
          <a:xfrm>
            <a:off x="838200" y="436925"/>
            <a:ext cx="10515600" cy="1325700"/>
          </a:xfrm>
          <a:prstGeom prst="rect">
            <a:avLst/>
          </a:prstGeom>
        </p:spPr>
        <p:txBody>
          <a:bodyPr anchorCtr="0" anchor="ctr" bIns="45700" lIns="91425" spcFirstLastPara="1" rIns="91425" wrap="square" tIns="45700">
            <a:normAutofit fontScale="90000"/>
          </a:bodyPr>
          <a:lstStyle/>
          <a:p>
            <a:pPr indent="0" lvl="0" marL="0" rtl="0" algn="just">
              <a:lnSpc>
                <a:spcPct val="150000"/>
              </a:lnSpc>
              <a:spcBef>
                <a:spcPts val="1400"/>
              </a:spcBef>
              <a:spcAft>
                <a:spcPts val="0"/>
              </a:spcAft>
              <a:buClr>
                <a:schemeClr val="dk1"/>
              </a:buClr>
              <a:buSzPct val="42127"/>
              <a:buFont typeface="Arial"/>
              <a:buNone/>
            </a:pPr>
            <a:r>
              <a:rPr b="1" lang="es-ES" sz="2611">
                <a:latin typeface="Arial"/>
                <a:ea typeface="Arial"/>
                <a:cs typeface="Arial"/>
                <a:sym typeface="Arial"/>
              </a:rPr>
              <a:t>Conclusiones Finales</a:t>
            </a:r>
            <a:endParaRPr b="1" sz="2611">
              <a:latin typeface="Arial"/>
              <a:ea typeface="Arial"/>
              <a:cs typeface="Arial"/>
              <a:sym typeface="Arial"/>
            </a:endParaRPr>
          </a:p>
          <a:p>
            <a:pPr indent="0" lvl="0" marL="0" rtl="0" algn="l">
              <a:spcBef>
                <a:spcPts val="600"/>
              </a:spcBef>
              <a:spcAft>
                <a:spcPts val="0"/>
              </a:spcAft>
              <a:buNone/>
            </a:pPr>
            <a:r>
              <a:t/>
            </a:r>
            <a:endParaRPr/>
          </a:p>
        </p:txBody>
      </p:sp>
      <p:sp>
        <p:nvSpPr>
          <p:cNvPr id="278" name="Google Shape;278;g2d5c2694c11_1_15"/>
          <p:cNvSpPr txBox="1"/>
          <p:nvPr>
            <p:ph idx="1" type="body"/>
          </p:nvPr>
        </p:nvSpPr>
        <p:spPr>
          <a:xfrm>
            <a:off x="694200" y="1430675"/>
            <a:ext cx="10659600" cy="2273100"/>
          </a:xfrm>
          <a:prstGeom prst="rect">
            <a:avLst/>
          </a:prstGeom>
        </p:spPr>
        <p:txBody>
          <a:bodyPr anchorCtr="0" anchor="t" bIns="45700" lIns="91425" spcFirstLastPara="1" rIns="91425" wrap="square" tIns="45700">
            <a:noAutofit/>
          </a:bodyPr>
          <a:lstStyle/>
          <a:p>
            <a:pPr indent="0" lvl="0" marL="457200" rtl="0" algn="just">
              <a:lnSpc>
                <a:spcPct val="115000"/>
              </a:lnSpc>
              <a:spcBef>
                <a:spcPts val="1200"/>
              </a:spcBef>
              <a:spcAft>
                <a:spcPts val="0"/>
              </a:spcAft>
              <a:buNone/>
            </a:pPr>
            <a:r>
              <a:rPr lang="es-ES" sz="2000">
                <a:latin typeface="Arial"/>
                <a:ea typeface="Arial"/>
                <a:cs typeface="Arial"/>
                <a:sym typeface="Arial"/>
              </a:rPr>
              <a:t>En conclusión, el tablero de Power BI desarrollado por nuestro equipo permitirá al Aeropuerto de Río Grande tomar decisiones estratégicas basadas en datos claros y precisos. Gracias a su capacidad para identificar patrones estacionales, analizar factores de ocupación y evaluar el desempeño de las aerolíneas, el aeropuerto podrá optimizar su planificación operativa y asignación de recursos.</a:t>
            </a:r>
            <a:endParaRPr sz="2000">
              <a:latin typeface="Arial"/>
              <a:ea typeface="Arial"/>
              <a:cs typeface="Arial"/>
              <a:sym typeface="Arial"/>
            </a:endParaRPr>
          </a:p>
          <a:p>
            <a:pPr indent="0" lvl="0" marL="457200" rtl="0" algn="just">
              <a:lnSpc>
                <a:spcPct val="115000"/>
              </a:lnSpc>
              <a:spcBef>
                <a:spcPts val="1200"/>
              </a:spcBef>
              <a:spcAft>
                <a:spcPts val="0"/>
              </a:spcAft>
              <a:buNone/>
            </a:pPr>
            <a:r>
              <a:rPr lang="es-ES" sz="2000">
                <a:latin typeface="Arial"/>
                <a:ea typeface="Arial"/>
                <a:cs typeface="Arial"/>
                <a:sym typeface="Arial"/>
              </a:rPr>
              <a:t>Además, las proyecciones fundamentadas en tendencias históricas facilitarán la anticipación a desafíos y oportunidades, potenciando su capacidad de respuesta en un entorno dinámico. Este tablero no solo proporciona una herramienta de análisis integral, sino que se convierte en un pilar estratégico para mejorar la eficiencia, competitividad y sostenibilidad de las operaciones del Aeropuerto de Río Grande.</a:t>
            </a:r>
            <a:endParaRPr sz="2000">
              <a:latin typeface="Arial"/>
              <a:ea typeface="Arial"/>
              <a:cs typeface="Arial"/>
              <a:sym typeface="Arial"/>
            </a:endParaRPr>
          </a:p>
          <a:p>
            <a:pPr indent="0" lvl="0" marL="457200" rtl="0" algn="just">
              <a:lnSpc>
                <a:spcPct val="150000"/>
              </a:lnSpc>
              <a:spcBef>
                <a:spcPts val="1200"/>
              </a:spcBef>
              <a:spcAft>
                <a:spcPts val="0"/>
              </a:spcAft>
              <a:buNone/>
            </a:pPr>
            <a:r>
              <a:t/>
            </a:r>
            <a:endParaRPr b="1" sz="1200">
              <a:latin typeface="Arial"/>
              <a:ea typeface="Arial"/>
              <a:cs typeface="Arial"/>
              <a:sym typeface="Arial"/>
            </a:endParaRPr>
          </a:p>
          <a:p>
            <a:pPr indent="0" lvl="0" marL="0" rtl="0" algn="just">
              <a:lnSpc>
                <a:spcPct val="150000"/>
              </a:lnSpc>
              <a:spcBef>
                <a:spcPts val="120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d5c2694c11_1_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ES"/>
              <a:t>Agradecimientos</a:t>
            </a:r>
            <a:endParaRPr/>
          </a:p>
        </p:txBody>
      </p:sp>
      <p:sp>
        <p:nvSpPr>
          <p:cNvPr id="284" name="Google Shape;284;g2d5c2694c11_1_2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just">
              <a:lnSpc>
                <a:spcPct val="115000"/>
              </a:lnSpc>
              <a:spcBef>
                <a:spcPts val="1200"/>
              </a:spcBef>
              <a:spcAft>
                <a:spcPts val="0"/>
              </a:spcAft>
              <a:buClr>
                <a:schemeClr val="dk1"/>
              </a:buClr>
              <a:buSzPts val="1100"/>
              <a:buFont typeface="Arial"/>
              <a:buNone/>
            </a:pPr>
            <a:r>
              <a:rPr lang="es-ES" sz="1800">
                <a:latin typeface="Arial"/>
                <a:ea typeface="Arial"/>
                <a:cs typeface="Arial"/>
                <a:sym typeface="Arial"/>
              </a:rPr>
              <a:t>Queremos expresar nuestro más sincero agradecimiento a la empresa </a:t>
            </a:r>
            <a:r>
              <a:rPr b="1" lang="es-ES" sz="1800">
                <a:latin typeface="Arial"/>
                <a:ea typeface="Arial"/>
                <a:cs typeface="Arial"/>
                <a:sym typeface="Arial"/>
              </a:rPr>
              <a:t>Aeropuertos Argentina </a:t>
            </a:r>
            <a:r>
              <a:rPr lang="es-ES" sz="1800">
                <a:latin typeface="Arial"/>
                <a:ea typeface="Arial"/>
                <a:cs typeface="Arial"/>
                <a:sym typeface="Arial"/>
              </a:rPr>
              <a:t>por brindarnos la oportunidad de trabajar en este proyecto, confiando en nuestro equipo para desarrollar una herramienta estratégica que aporte valor a la gestión operativa del Aeropuerto de Río Grande.</a:t>
            </a:r>
            <a:endParaRPr sz="1800">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es-ES" sz="1800">
                <a:latin typeface="Arial"/>
                <a:ea typeface="Arial"/>
                <a:cs typeface="Arial"/>
                <a:sym typeface="Arial"/>
              </a:rPr>
              <a:t>Asimismo, extendemos nuestro reconocimiento al </a:t>
            </a:r>
            <a:r>
              <a:rPr b="1" lang="es-ES" sz="1800">
                <a:latin typeface="Arial"/>
                <a:ea typeface="Arial"/>
                <a:cs typeface="Arial"/>
                <a:sym typeface="Arial"/>
              </a:rPr>
              <a:t>Centro Politécnico Superior Islas Malvinas</a:t>
            </a:r>
            <a:r>
              <a:rPr lang="es-ES" sz="1800">
                <a:latin typeface="Arial"/>
                <a:ea typeface="Arial"/>
                <a:cs typeface="Arial"/>
                <a:sym typeface="Arial"/>
              </a:rPr>
              <a:t> y a sus profesores por su dedicación y apoyo constante, proporcionando los conocimientos y herramientas que hicieron posible este trabajo. Su guía y acompañamiento fueron fundamentales para que podamos aplicar lo aprendido y desarrollar soluciones reales para el ámbito profesional.</a:t>
            </a:r>
            <a:endParaRPr sz="1800">
              <a:latin typeface="Arial"/>
              <a:ea typeface="Arial"/>
              <a:cs typeface="Arial"/>
              <a:sym typeface="Arial"/>
            </a:endParaRPr>
          </a:p>
          <a:p>
            <a:pPr indent="0" lvl="0" marL="0" rtl="0" algn="l">
              <a:lnSpc>
                <a:spcPct val="115000"/>
              </a:lnSpc>
              <a:spcBef>
                <a:spcPts val="1200"/>
              </a:spcBef>
              <a:spcAft>
                <a:spcPts val="1200"/>
              </a:spcAft>
              <a:buNone/>
            </a:pPr>
            <a:r>
              <a:rPr lang="es-ES" sz="1800">
                <a:latin typeface="Arial"/>
                <a:ea typeface="Arial"/>
                <a:cs typeface="Arial"/>
                <a:sym typeface="Arial"/>
              </a:rPr>
              <a:t>¡Gracias por inspirarnos a seguir creciendo y superándonos!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0da6ac40ed_4_37"/>
          <p:cNvSpPr txBox="1"/>
          <p:nvPr/>
        </p:nvSpPr>
        <p:spPr>
          <a:xfrm>
            <a:off x="-741" y="342550"/>
            <a:ext cx="12192000" cy="156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s-ES" sz="4400" u="none" cap="none" strike="noStrike">
                <a:solidFill>
                  <a:srgbClr val="0F486F"/>
                </a:solidFill>
                <a:latin typeface="Merriweather Black"/>
                <a:ea typeface="Merriweather Black"/>
                <a:cs typeface="Merriweather Black"/>
                <a:sym typeface="Merriweather Black"/>
              </a:rPr>
              <a:t>Representante de la Empresa</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0" i="0" lang="es-ES" sz="4400" u="none" cap="none" strike="noStrike">
                <a:solidFill>
                  <a:srgbClr val="0F486F"/>
                </a:solidFill>
                <a:latin typeface="Merriweather Black"/>
                <a:ea typeface="Merriweather Black"/>
                <a:cs typeface="Merriweather Black"/>
                <a:sym typeface="Merriweather Black"/>
              </a:rPr>
              <a:t>Aeropuertos Argentina 2000</a:t>
            </a:r>
            <a:endParaRPr b="0" i="0" sz="4400" u="none" cap="none" strike="noStrike">
              <a:solidFill>
                <a:srgbClr val="0F486F"/>
              </a:solidFill>
              <a:latin typeface="Merriweather Black"/>
              <a:ea typeface="Merriweather Black"/>
              <a:cs typeface="Merriweather Black"/>
              <a:sym typeface="Merriweather Black"/>
            </a:endParaRPr>
          </a:p>
          <a:p>
            <a:pPr indent="0" lvl="0" marL="0" marR="0" rtl="0" algn="ctr">
              <a:lnSpc>
                <a:spcPct val="100000"/>
              </a:lnSpc>
              <a:spcBef>
                <a:spcPts val="0"/>
              </a:spcBef>
              <a:spcAft>
                <a:spcPts val="0"/>
              </a:spcAft>
              <a:buClr>
                <a:srgbClr val="000000"/>
              </a:buClr>
              <a:buSzPts val="3600"/>
              <a:buFont typeface="Arial"/>
              <a:buNone/>
            </a:pPr>
            <a:r>
              <a:t/>
            </a:r>
            <a:endParaRPr b="1" i="0" sz="4400" u="none" cap="none" strike="noStrike">
              <a:solidFill>
                <a:srgbClr val="0F486F"/>
              </a:solidFill>
              <a:latin typeface="Arial Black"/>
              <a:ea typeface="Arial Black"/>
              <a:cs typeface="Arial Black"/>
              <a:sym typeface="Arial Black"/>
            </a:endParaRPr>
          </a:p>
          <a:p>
            <a:pPr indent="0" lvl="0" marL="0" marR="0" rtl="0" algn="ctr">
              <a:lnSpc>
                <a:spcPct val="100000"/>
              </a:lnSpc>
              <a:spcBef>
                <a:spcPts val="0"/>
              </a:spcBef>
              <a:spcAft>
                <a:spcPts val="0"/>
              </a:spcAft>
              <a:buClr>
                <a:srgbClr val="000000"/>
              </a:buClr>
              <a:buSzPts val="500"/>
              <a:buFont typeface="Arial"/>
              <a:buNone/>
            </a:pPr>
            <a:r>
              <a:t/>
            </a:r>
            <a:endParaRPr b="1" i="0" sz="700" u="none" cap="none" strike="noStrike">
              <a:solidFill>
                <a:srgbClr val="0F486F"/>
              </a:solidFill>
              <a:latin typeface="Arial Black"/>
              <a:ea typeface="Arial Black"/>
              <a:cs typeface="Arial Black"/>
              <a:sym typeface="Arial Black"/>
            </a:endParaRPr>
          </a:p>
          <a:p>
            <a:pPr indent="0" lvl="0" marL="0" marR="0" rtl="0" algn="ctr">
              <a:lnSpc>
                <a:spcPct val="100000"/>
              </a:lnSpc>
              <a:spcBef>
                <a:spcPts val="1000"/>
              </a:spcBef>
              <a:spcAft>
                <a:spcPts val="0"/>
              </a:spcAft>
              <a:buClr>
                <a:srgbClr val="000000"/>
              </a:buClr>
              <a:buSzPts val="3600"/>
              <a:buFont typeface="Arial"/>
              <a:buNone/>
            </a:pPr>
            <a:r>
              <a:t/>
            </a:r>
            <a:endParaRPr b="0" i="0" sz="4400" u="none" cap="none" strike="noStrike">
              <a:solidFill>
                <a:srgbClr val="0F486F"/>
              </a:solidFill>
              <a:latin typeface="Arial"/>
              <a:ea typeface="Arial"/>
              <a:cs typeface="Arial"/>
              <a:sym typeface="Arial"/>
            </a:endParaRPr>
          </a:p>
        </p:txBody>
      </p:sp>
      <p:sp>
        <p:nvSpPr>
          <p:cNvPr id="96" name="Google Shape;96;g20da6ac40ed_4_37"/>
          <p:cNvSpPr txBox="1"/>
          <p:nvPr/>
        </p:nvSpPr>
        <p:spPr>
          <a:xfrm>
            <a:off x="2668568" y="2586950"/>
            <a:ext cx="6853381" cy="1384995"/>
          </a:xfrm>
          <a:prstGeom prst="rect">
            <a:avLst/>
          </a:prstGeom>
          <a:noFill/>
          <a:ln>
            <a:noFill/>
          </a:ln>
        </p:spPr>
        <p:txBody>
          <a:bodyPr anchorCtr="0" anchor="t" bIns="45700" lIns="91425" spcFirstLastPara="1" rIns="91425" wrap="square" tIns="45700">
            <a:spAutoFit/>
          </a:bodyPr>
          <a:lstStyle/>
          <a:p>
            <a:pPr indent="0" lvl="0" marL="25400" marR="0" rtl="0" algn="ctr">
              <a:lnSpc>
                <a:spcPct val="150000"/>
              </a:lnSpc>
              <a:spcBef>
                <a:spcPts val="0"/>
              </a:spcBef>
              <a:spcAft>
                <a:spcPts val="0"/>
              </a:spcAft>
              <a:buNone/>
            </a:pPr>
            <a:r>
              <a:rPr b="1" i="0" lang="es-ES" sz="2400" u="none" cap="none" strike="noStrike">
                <a:solidFill>
                  <a:schemeClr val="dk1"/>
                </a:solidFill>
                <a:latin typeface="Times New Roman"/>
                <a:ea typeface="Times New Roman"/>
                <a:cs typeface="Times New Roman"/>
                <a:sym typeface="Times New Roman"/>
              </a:rPr>
              <a:t>Sr. Sebastián Novara</a:t>
            </a:r>
            <a:endParaRPr/>
          </a:p>
          <a:p>
            <a:pPr indent="0" lvl="0" marL="25400" marR="0" rtl="0" algn="ctr">
              <a:lnSpc>
                <a:spcPct val="150000"/>
              </a:lnSpc>
              <a:spcBef>
                <a:spcPts val="0"/>
              </a:spcBef>
              <a:spcAft>
                <a:spcPts val="0"/>
              </a:spcAft>
              <a:buNone/>
            </a:pPr>
            <a:r>
              <a:rPr b="0" i="1" lang="es-ES" sz="2000" u="none" cap="none" strike="noStrike">
                <a:solidFill>
                  <a:schemeClr val="dk1"/>
                </a:solidFill>
                <a:latin typeface="Times New Roman"/>
                <a:ea typeface="Times New Roman"/>
                <a:cs typeface="Times New Roman"/>
                <a:sym typeface="Times New Roman"/>
              </a:rPr>
              <a:t>Administrador de Aeropuerto</a:t>
            </a:r>
            <a:endParaRPr b="0" i="1" sz="20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idx="4294967295" type="title"/>
          </p:nvPr>
        </p:nvSpPr>
        <p:spPr>
          <a:xfrm>
            <a:off x="1868" y="982127"/>
            <a:ext cx="12192000" cy="96043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Century Gothic"/>
              <a:buNone/>
            </a:pPr>
            <a:r>
              <a:rPr lang="es-ES" sz="4400">
                <a:solidFill>
                  <a:srgbClr val="1F3864"/>
                </a:solidFill>
                <a:latin typeface="Merriweather Black"/>
                <a:ea typeface="Merriweather Black"/>
                <a:cs typeface="Merriweather Black"/>
                <a:sym typeface="Merriweather Black"/>
              </a:rPr>
              <a:t>PRESENTACIÓN DE LA EMPRESA</a:t>
            </a:r>
            <a:endParaRPr sz="4400">
              <a:solidFill>
                <a:srgbClr val="1F3864"/>
              </a:solidFill>
              <a:latin typeface="Merriweather Black"/>
              <a:ea typeface="Merriweather Black"/>
              <a:cs typeface="Merriweather Black"/>
              <a:sym typeface="Merriweather Black"/>
            </a:endParaRPr>
          </a:p>
        </p:txBody>
      </p:sp>
      <p:sp>
        <p:nvSpPr>
          <p:cNvPr id="102" name="Google Shape;102;p3"/>
          <p:cNvSpPr txBox="1"/>
          <p:nvPr/>
        </p:nvSpPr>
        <p:spPr>
          <a:xfrm>
            <a:off x="1288275" y="2366350"/>
            <a:ext cx="9619200" cy="41727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0"/>
              </a:spcAft>
              <a:buSzPts val="1100"/>
              <a:buNone/>
            </a:pPr>
            <a:r>
              <a:rPr b="1" lang="es-ES">
                <a:solidFill>
                  <a:schemeClr val="dk1"/>
                </a:solidFill>
              </a:rPr>
              <a:t>Aeropuertos Argentina 2000</a:t>
            </a:r>
            <a:r>
              <a:rPr lang="es-ES">
                <a:solidFill>
                  <a:schemeClr val="dk1"/>
                </a:solidFill>
              </a:rPr>
              <a:t> es líder en la gestión aeroportuaria en Argentina, administrando 35 aeropuertos en todo el país desde 1998. Con más del 90% del tráfico aerocomercial nacional bajo su gestión, la empresa opera los 365 días del año, garantizando altos estándares internacionales de calidad, seguridad y confort para millones de pasajeros.</a:t>
            </a:r>
            <a:endParaRPr>
              <a:solidFill>
                <a:schemeClr val="dk1"/>
              </a:solidFill>
            </a:endParaRPr>
          </a:p>
          <a:p>
            <a:pPr indent="0" lvl="0" marL="0" rtl="0" algn="just">
              <a:lnSpc>
                <a:spcPct val="115000"/>
              </a:lnSpc>
              <a:spcBef>
                <a:spcPts val="1200"/>
              </a:spcBef>
              <a:spcAft>
                <a:spcPts val="0"/>
              </a:spcAft>
              <a:buSzPts val="1100"/>
              <a:buNone/>
            </a:pPr>
            <a:r>
              <a:rPr lang="es-ES">
                <a:solidFill>
                  <a:schemeClr val="dk1"/>
                </a:solidFill>
              </a:rPr>
              <a:t>Con un equipo de más de 2.400 empleados, Aeropuertos Argentina se dedica a brindar una experiencia única a los usuarios, enfocándose en la modernización constante de la infraestructura aeroportuaria mediante la incorporación de tecnologías avanzadas y prácticas sostenibles.</a:t>
            </a:r>
            <a:endParaRPr>
              <a:solidFill>
                <a:schemeClr val="dk1"/>
              </a:solidFill>
            </a:endParaRPr>
          </a:p>
          <a:p>
            <a:pPr indent="0" lvl="0" marL="0" rtl="0" algn="just">
              <a:lnSpc>
                <a:spcPct val="115000"/>
              </a:lnSpc>
              <a:spcBef>
                <a:spcPts val="1200"/>
              </a:spcBef>
              <a:spcAft>
                <a:spcPts val="0"/>
              </a:spcAft>
              <a:buSzPts val="1100"/>
              <a:buNone/>
            </a:pPr>
            <a:r>
              <a:rPr lang="es-ES">
                <a:solidFill>
                  <a:schemeClr val="dk1"/>
                </a:solidFill>
              </a:rPr>
              <a:t>Además de conectar comunidades y destinos, la empresa impulsa el desarrollo económico, social y cultural del país, jugando un papel clave en el crecimiento del turismo y el comercio internacional, posicionándose como un actor estratégico en la industria aeronáutica de Argentina.</a:t>
            </a:r>
            <a:endParaRPr>
              <a:solidFill>
                <a:schemeClr val="dk1"/>
              </a:solidFill>
            </a:endParaRPr>
          </a:p>
          <a:p>
            <a:pPr indent="0" lvl="0" marL="0" rtl="0" algn="just">
              <a:lnSpc>
                <a:spcPct val="115000"/>
              </a:lnSpc>
              <a:spcBef>
                <a:spcPts val="1200"/>
              </a:spcBef>
              <a:spcAft>
                <a:spcPts val="0"/>
              </a:spcAft>
              <a:buSzPts val="1100"/>
              <a:buNone/>
            </a:pPr>
            <a:r>
              <a:t/>
            </a:r>
            <a:endParaRPr>
              <a:solidFill>
                <a:schemeClr val="dk1"/>
              </a:solidFill>
            </a:endParaRPr>
          </a:p>
          <a:p>
            <a:pPr indent="0" lvl="0" marL="0" rtl="0" algn="just">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marR="0" rtl="0" algn="just">
              <a:spcBef>
                <a:spcPts val="1200"/>
              </a:spcBef>
              <a:spcAft>
                <a:spcPts val="0"/>
              </a:spcAft>
              <a:buNone/>
            </a:pPr>
            <a:r>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153a4513ba_0_1"/>
          <p:cNvSpPr txBox="1"/>
          <p:nvPr>
            <p:ph type="title"/>
          </p:nvPr>
        </p:nvSpPr>
        <p:spPr>
          <a:xfrm>
            <a:off x="27000" y="1676399"/>
            <a:ext cx="12165000" cy="982905"/>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None/>
            </a:pPr>
            <a:r>
              <a:rPr lang="es-ES" sz="4000">
                <a:solidFill>
                  <a:srgbClr val="0F486F"/>
                </a:solidFill>
                <a:latin typeface="Merriweather Black"/>
                <a:ea typeface="Merriweather Black"/>
                <a:cs typeface="Merriweather Black"/>
                <a:sym typeface="Merriweather Black"/>
              </a:rPr>
              <a:t>Aerolíneas operativas:</a:t>
            </a:r>
            <a:endParaRPr sz="4000">
              <a:solidFill>
                <a:srgbClr val="0F486F"/>
              </a:solidFill>
              <a:latin typeface="Merriweather Black"/>
              <a:ea typeface="Merriweather Black"/>
              <a:cs typeface="Merriweather Black"/>
              <a:sym typeface="Merriweather Black"/>
            </a:endParaRPr>
          </a:p>
        </p:txBody>
      </p:sp>
      <p:grpSp>
        <p:nvGrpSpPr>
          <p:cNvPr id="108" name="Google Shape;108;g2153a4513ba_0_1"/>
          <p:cNvGrpSpPr/>
          <p:nvPr/>
        </p:nvGrpSpPr>
        <p:grpSpPr>
          <a:xfrm>
            <a:off x="652809" y="3004762"/>
            <a:ext cx="10745700" cy="1117735"/>
            <a:chOff x="744147" y="2851265"/>
            <a:chExt cx="11085356" cy="1117735"/>
          </a:xfrm>
        </p:grpSpPr>
        <p:pic>
          <p:nvPicPr>
            <p:cNvPr id="109" name="Google Shape;109;g2153a4513ba_0_1"/>
            <p:cNvPicPr preferRelativeResize="0"/>
            <p:nvPr/>
          </p:nvPicPr>
          <p:blipFill rotWithShape="1">
            <a:blip r:embed="rId3">
              <a:alphaModFix/>
            </a:blip>
            <a:srcRect b="0" l="5283" r="0" t="0"/>
            <a:stretch/>
          </p:blipFill>
          <p:spPr>
            <a:xfrm>
              <a:off x="744147" y="3023239"/>
              <a:ext cx="1946701" cy="781414"/>
            </a:xfrm>
            <a:prstGeom prst="rect">
              <a:avLst/>
            </a:prstGeom>
            <a:noFill/>
            <a:ln>
              <a:noFill/>
            </a:ln>
          </p:spPr>
        </p:pic>
        <p:pic>
          <p:nvPicPr>
            <p:cNvPr id="110" name="Google Shape;110;g2153a4513ba_0_1"/>
            <p:cNvPicPr preferRelativeResize="0"/>
            <p:nvPr/>
          </p:nvPicPr>
          <p:blipFill rotWithShape="1">
            <a:blip r:embed="rId4">
              <a:alphaModFix/>
            </a:blip>
            <a:srcRect b="0" l="0" r="0" t="0"/>
            <a:stretch/>
          </p:blipFill>
          <p:spPr>
            <a:xfrm>
              <a:off x="3460839" y="2851265"/>
              <a:ext cx="1080000" cy="1080000"/>
            </a:xfrm>
            <a:prstGeom prst="rect">
              <a:avLst/>
            </a:prstGeom>
            <a:noFill/>
            <a:ln>
              <a:noFill/>
            </a:ln>
          </p:spPr>
        </p:pic>
        <p:pic>
          <p:nvPicPr>
            <p:cNvPr id="111" name="Google Shape;111;g2153a4513ba_0_1"/>
            <p:cNvPicPr preferRelativeResize="0"/>
            <p:nvPr/>
          </p:nvPicPr>
          <p:blipFill rotWithShape="1">
            <a:blip r:embed="rId5">
              <a:alphaModFix/>
            </a:blip>
            <a:srcRect b="0" l="0" r="0" t="0"/>
            <a:stretch/>
          </p:blipFill>
          <p:spPr>
            <a:xfrm>
              <a:off x="5437440" y="2889000"/>
              <a:ext cx="1080000" cy="1080000"/>
            </a:xfrm>
            <a:prstGeom prst="rect">
              <a:avLst/>
            </a:prstGeom>
            <a:noFill/>
            <a:ln>
              <a:noFill/>
            </a:ln>
          </p:spPr>
        </p:pic>
        <p:pic>
          <p:nvPicPr>
            <p:cNvPr id="112" name="Google Shape;112;g2153a4513ba_0_1"/>
            <p:cNvPicPr preferRelativeResize="0"/>
            <p:nvPr/>
          </p:nvPicPr>
          <p:blipFill rotWithShape="1">
            <a:blip r:embed="rId6">
              <a:alphaModFix/>
            </a:blip>
            <a:srcRect b="0" l="0" r="0" t="0"/>
            <a:stretch/>
          </p:blipFill>
          <p:spPr>
            <a:xfrm>
              <a:off x="7470312" y="3069000"/>
              <a:ext cx="1800000" cy="720000"/>
            </a:xfrm>
            <a:prstGeom prst="rect">
              <a:avLst/>
            </a:prstGeom>
            <a:noFill/>
            <a:ln>
              <a:noFill/>
            </a:ln>
          </p:spPr>
        </p:pic>
        <p:pic>
          <p:nvPicPr>
            <p:cNvPr id="113" name="Google Shape;113;g2153a4513ba_0_1"/>
            <p:cNvPicPr preferRelativeResize="0"/>
            <p:nvPr/>
          </p:nvPicPr>
          <p:blipFill rotWithShape="1">
            <a:blip r:embed="rId7">
              <a:alphaModFix/>
            </a:blip>
            <a:srcRect b="0" l="0" r="0" t="0"/>
            <a:stretch/>
          </p:blipFill>
          <p:spPr>
            <a:xfrm>
              <a:off x="10029503" y="2889000"/>
              <a:ext cx="1800000" cy="1080000"/>
            </a:xfrm>
            <a:prstGeom prst="rect">
              <a:avLst/>
            </a:prstGeom>
            <a:noFill/>
            <a:ln>
              <a:noFill/>
            </a:ln>
          </p:spPr>
        </p:pic>
      </p:grpSp>
      <p:sp>
        <p:nvSpPr>
          <p:cNvPr id="114" name="Google Shape;114;g2153a4513ba_0_1"/>
          <p:cNvSpPr txBox="1"/>
          <p:nvPr/>
        </p:nvSpPr>
        <p:spPr>
          <a:xfrm>
            <a:off x="653060" y="-10"/>
            <a:ext cx="10745700" cy="18693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4800"/>
              <a:buFont typeface="Arial"/>
              <a:buNone/>
            </a:pPr>
            <a:r>
              <a:rPr b="0" i="0" lang="es-ES" sz="4400" u="none" cap="none" strike="noStrike">
                <a:solidFill>
                  <a:srgbClr val="0F486F"/>
                </a:solidFill>
                <a:latin typeface="Merriweather Black"/>
                <a:ea typeface="Merriweather Black"/>
                <a:cs typeface="Merriweather Black"/>
                <a:sym typeface="Merriweather Black"/>
              </a:rPr>
              <a:t>Aeropuerto Gobernador Trejo Noel </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0" i="0" lang="es-ES" sz="4400" u="none" cap="none" strike="noStrike">
                <a:solidFill>
                  <a:srgbClr val="0F486F"/>
                </a:solidFill>
                <a:latin typeface="Merriweather Black"/>
                <a:ea typeface="Merriweather Black"/>
                <a:cs typeface="Merriweather Black"/>
                <a:sym typeface="Merriweather Black"/>
              </a:rPr>
              <a:t>Río Grande</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0db86d69b7_0_33"/>
          <p:cNvSpPr txBox="1"/>
          <p:nvPr>
            <p:ph type="title"/>
          </p:nvPr>
        </p:nvSpPr>
        <p:spPr>
          <a:xfrm>
            <a:off x="2202751" y="220950"/>
            <a:ext cx="7922400" cy="1507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0F486F"/>
              </a:buClr>
              <a:buSzPts val="1800"/>
              <a:buFont typeface="Merriweather Black"/>
              <a:buNone/>
            </a:pPr>
            <a:r>
              <a:rPr lang="es-ES" sz="4400">
                <a:solidFill>
                  <a:srgbClr val="0F486F"/>
                </a:solidFill>
                <a:latin typeface="Merriweather Black"/>
                <a:ea typeface="Merriweather Black"/>
                <a:cs typeface="Merriweather Black"/>
                <a:sym typeface="Merriweather Black"/>
              </a:rPr>
              <a:t>OBJETIVOS GENERALES</a:t>
            </a:r>
            <a:endParaRPr sz="4400">
              <a:solidFill>
                <a:srgbClr val="0F486F"/>
              </a:solidFill>
              <a:latin typeface="Merriweather Black"/>
              <a:ea typeface="Merriweather Black"/>
              <a:cs typeface="Merriweather Black"/>
              <a:sym typeface="Merriweather Black"/>
            </a:endParaRPr>
          </a:p>
        </p:txBody>
      </p:sp>
      <p:sp>
        <p:nvSpPr>
          <p:cNvPr id="120" name="Google Shape;120;g20db86d69b7_0_33"/>
          <p:cNvSpPr txBox="1"/>
          <p:nvPr/>
        </p:nvSpPr>
        <p:spPr>
          <a:xfrm>
            <a:off x="2810933" y="2074333"/>
            <a:ext cx="6756300" cy="390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2400" u="none" strike="noStrike">
                <a:solidFill>
                  <a:srgbClr val="000000"/>
                </a:solidFill>
                <a:latin typeface="Times New Roman"/>
                <a:ea typeface="Times New Roman"/>
                <a:cs typeface="Times New Roman"/>
                <a:sym typeface="Times New Roman"/>
              </a:rPr>
              <a:t>1.-</a:t>
            </a:r>
            <a:r>
              <a:rPr b="0" i="1" lang="es-ES" sz="2400" u="none" strike="noStrike">
                <a:solidFill>
                  <a:srgbClr val="000000"/>
                </a:solidFill>
                <a:latin typeface="Times New Roman"/>
                <a:ea typeface="Times New Roman"/>
                <a:cs typeface="Times New Roman"/>
                <a:sym typeface="Times New Roman"/>
              </a:rPr>
              <a:t> Proporcionar una visión general de la evolución de las operaciones del aeropuerto a lo largo del periodo.</a:t>
            </a:r>
            <a:endParaRPr sz="2400"/>
          </a:p>
          <a:p>
            <a:pPr indent="0" lvl="0" marL="0" marR="0" rtl="0" algn="l">
              <a:spcBef>
                <a:spcPts val="800"/>
              </a:spcBef>
              <a:spcAft>
                <a:spcPts val="0"/>
              </a:spcAft>
              <a:buNone/>
            </a:pPr>
            <a:r>
              <a:t/>
            </a:r>
            <a:endParaRPr b="0" sz="24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b="0" i="1" lang="es-ES" sz="2400" u="none" strike="noStrike">
                <a:solidFill>
                  <a:srgbClr val="000000"/>
                </a:solidFill>
                <a:latin typeface="Times New Roman"/>
                <a:ea typeface="Times New Roman"/>
                <a:cs typeface="Times New Roman"/>
                <a:sym typeface="Times New Roman"/>
              </a:rPr>
              <a:t>2.- Proporcionar un valor agregado a partir de la obtención, limpieza, exploración, enriquecimiento, modelado y posterior presentación de los análisis en tableros interactivos con la herramienta Power BI.</a:t>
            </a:r>
            <a:endParaRPr b="0" sz="24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br>
              <a:rPr lang="es-E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0db86d69b7_0_79"/>
          <p:cNvSpPr txBox="1"/>
          <p:nvPr>
            <p:ph idx="1" type="body"/>
          </p:nvPr>
        </p:nvSpPr>
        <p:spPr>
          <a:xfrm>
            <a:off x="8177865" y="2214514"/>
            <a:ext cx="4020600" cy="2163000"/>
          </a:xfrm>
          <a:prstGeom prst="rect">
            <a:avLst/>
          </a:prstGeom>
          <a:noFill/>
          <a:ln>
            <a:noFill/>
          </a:ln>
        </p:spPr>
        <p:txBody>
          <a:bodyPr anchorCtr="0" anchor="ctr" bIns="45700" lIns="91425" spcFirstLastPara="1" rIns="91425" wrap="square" tIns="45700">
            <a:normAutofit/>
          </a:bodyPr>
          <a:lstStyle/>
          <a:p>
            <a:pPr indent="-355600" lvl="0" marL="457200" marR="0" rtl="0" algn="l">
              <a:lnSpc>
                <a:spcPct val="100000"/>
              </a:lnSpc>
              <a:spcBef>
                <a:spcPts val="36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Aplicación de técnicas de modelado.</a:t>
            </a:r>
            <a:endParaRPr sz="2000">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Interpretación de  los resultados</a:t>
            </a:r>
            <a:endParaRPr sz="2000">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Documentar el proyecto.</a:t>
            </a:r>
            <a:endParaRPr sz="2000">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Compartir el proyecto</a:t>
            </a:r>
            <a:endParaRPr sz="2000">
              <a:solidFill>
                <a:srgbClr val="000000"/>
              </a:solidFill>
              <a:latin typeface="Times New Roman"/>
              <a:ea typeface="Times New Roman"/>
              <a:cs typeface="Times New Roman"/>
              <a:sym typeface="Times New Roman"/>
            </a:endParaRPr>
          </a:p>
          <a:p>
            <a:pPr indent="0" lvl="0" marL="457200" marR="0" rtl="0" algn="l">
              <a:lnSpc>
                <a:spcPct val="100000"/>
              </a:lnSpc>
              <a:spcBef>
                <a:spcPts val="600"/>
              </a:spcBef>
              <a:spcAft>
                <a:spcPts val="600"/>
              </a:spcAft>
              <a:buClr>
                <a:schemeClr val="dk1"/>
              </a:buClr>
              <a:buSzPts val="1440"/>
              <a:buNone/>
            </a:pPr>
            <a:r>
              <a:t/>
            </a:r>
            <a:endParaRPr>
              <a:solidFill>
                <a:srgbClr val="000000"/>
              </a:solidFill>
              <a:latin typeface="Merriweather"/>
              <a:ea typeface="Merriweather"/>
              <a:cs typeface="Merriweather"/>
              <a:sym typeface="Merriweather"/>
            </a:endParaRPr>
          </a:p>
        </p:txBody>
      </p:sp>
      <p:sp>
        <p:nvSpPr>
          <p:cNvPr id="126" name="Google Shape;126;g20db86d69b7_0_79"/>
          <p:cNvSpPr txBox="1"/>
          <p:nvPr>
            <p:ph idx="4294967295" type="body"/>
          </p:nvPr>
        </p:nvSpPr>
        <p:spPr>
          <a:xfrm>
            <a:off x="4014136" y="2016431"/>
            <a:ext cx="4019550" cy="3529350"/>
          </a:xfrm>
          <a:prstGeom prst="rect">
            <a:avLst/>
          </a:prstGeom>
          <a:noFill/>
          <a:ln>
            <a:noFill/>
          </a:ln>
        </p:spPr>
        <p:txBody>
          <a:bodyPr anchorCtr="0" anchor="ctr" bIns="45700" lIns="91425" spcFirstLastPara="1" rIns="91425" wrap="square" tIns="45700">
            <a:normAutofit/>
          </a:bodyPr>
          <a:lstStyle/>
          <a:p>
            <a:pPr indent="-355600" lvl="0" marL="457200" marR="0" rtl="0" algn="l">
              <a:lnSpc>
                <a:spcPct val="100000"/>
              </a:lnSpc>
              <a:spcBef>
                <a:spcPts val="36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Exploración  de los datos</a:t>
            </a:r>
            <a:endParaRPr sz="2000">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Limpieza de los datos</a:t>
            </a:r>
            <a:endParaRPr sz="2000">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Consultas sobre determinados  datos a la empresa.</a:t>
            </a:r>
            <a:endParaRPr sz="2000">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Preparación de  los datos</a:t>
            </a:r>
            <a:endParaRPr sz="2000">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Análisis exploratorio del set de datos</a:t>
            </a:r>
            <a:endParaRPr sz="2000">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Diagrama de Gantt del Sprint 2</a:t>
            </a:r>
            <a:endParaRPr sz="2000">
              <a:solidFill>
                <a:srgbClr val="000000"/>
              </a:solidFill>
              <a:latin typeface="Times New Roman"/>
              <a:ea typeface="Times New Roman"/>
              <a:cs typeface="Times New Roman"/>
              <a:sym typeface="Times New Roman"/>
            </a:endParaRPr>
          </a:p>
        </p:txBody>
      </p:sp>
      <p:sp>
        <p:nvSpPr>
          <p:cNvPr id="127" name="Google Shape;127;g20db86d69b7_0_79"/>
          <p:cNvSpPr txBox="1"/>
          <p:nvPr>
            <p:ph idx="4294967295" type="body"/>
          </p:nvPr>
        </p:nvSpPr>
        <p:spPr>
          <a:xfrm>
            <a:off x="153336" y="2016431"/>
            <a:ext cx="3860800" cy="3665538"/>
          </a:xfrm>
          <a:prstGeom prst="rect">
            <a:avLst/>
          </a:prstGeom>
          <a:noFill/>
          <a:ln>
            <a:noFill/>
          </a:ln>
        </p:spPr>
        <p:txBody>
          <a:bodyPr anchorCtr="0" anchor="ctr" bIns="45700" lIns="91425" spcFirstLastPara="1" rIns="91425" wrap="square" tIns="45700">
            <a:noAutofit/>
          </a:bodyPr>
          <a:lstStyle/>
          <a:p>
            <a:pPr indent="-355600" lvl="0" marL="457200" rtl="0" algn="l">
              <a:lnSpc>
                <a:spcPct val="100000"/>
              </a:lnSpc>
              <a:spcBef>
                <a:spcPts val="36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Definición de roles y cuestiones organizativas</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Elaboración de documentación y uso de herramientas.</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Obtención de dataset</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Recopilación de datos externos</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Elaboración diccionario de datos</a:t>
            </a:r>
            <a:endParaRPr sz="2000">
              <a:solidFill>
                <a:srgbClr val="000000"/>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Clr>
                <a:srgbClr val="0F486F"/>
              </a:buClr>
              <a:buSzPts val="2000"/>
              <a:buFont typeface="Merriweather"/>
              <a:buChar char="➔"/>
            </a:pPr>
            <a:r>
              <a:rPr lang="es-ES" sz="2000">
                <a:solidFill>
                  <a:srgbClr val="000000"/>
                </a:solidFill>
                <a:latin typeface="Times New Roman"/>
                <a:ea typeface="Times New Roman"/>
                <a:cs typeface="Times New Roman"/>
                <a:sym typeface="Times New Roman"/>
              </a:rPr>
              <a:t>Diagrama de Gantt</a:t>
            </a:r>
            <a:endParaRPr sz="2000">
              <a:solidFill>
                <a:srgbClr val="000000"/>
              </a:solidFill>
              <a:latin typeface="Times New Roman"/>
              <a:ea typeface="Times New Roman"/>
              <a:cs typeface="Times New Roman"/>
              <a:sym typeface="Times New Roman"/>
            </a:endParaRPr>
          </a:p>
        </p:txBody>
      </p:sp>
      <p:sp>
        <p:nvSpPr>
          <p:cNvPr id="128" name="Google Shape;128;g20db86d69b7_0_79"/>
          <p:cNvSpPr/>
          <p:nvPr/>
        </p:nvSpPr>
        <p:spPr>
          <a:xfrm>
            <a:off x="1181576" y="1426825"/>
            <a:ext cx="1396200" cy="475500"/>
          </a:xfrm>
          <a:prstGeom prst="round2DiagRect">
            <a:avLst>
              <a:gd fmla="val 16667" name="adj1"/>
              <a:gd fmla="val 0" name="adj2"/>
            </a:avLst>
          </a:prstGeom>
          <a:solidFill>
            <a:srgbClr val="CCCCCC">
              <a:alpha val="6941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1" i="0" lang="es-ES" sz="1600" u="none" cap="none" strike="noStrike">
                <a:solidFill>
                  <a:srgbClr val="000000"/>
                </a:solidFill>
                <a:latin typeface="Times New Roman"/>
                <a:ea typeface="Times New Roman"/>
                <a:cs typeface="Times New Roman"/>
                <a:sym typeface="Times New Roman"/>
              </a:rPr>
              <a:t>SPRINT 1</a:t>
            </a:r>
            <a:endParaRPr b="1" i="0" sz="1600" u="none" cap="none" strike="noStrike">
              <a:solidFill>
                <a:srgbClr val="000000"/>
              </a:solidFill>
              <a:latin typeface="Times New Roman"/>
              <a:ea typeface="Times New Roman"/>
              <a:cs typeface="Times New Roman"/>
              <a:sym typeface="Times New Roman"/>
            </a:endParaRPr>
          </a:p>
        </p:txBody>
      </p:sp>
      <p:sp>
        <p:nvSpPr>
          <p:cNvPr id="129" name="Google Shape;129;g20db86d69b7_0_79"/>
          <p:cNvSpPr/>
          <p:nvPr/>
        </p:nvSpPr>
        <p:spPr>
          <a:xfrm>
            <a:off x="5397900" y="1433437"/>
            <a:ext cx="1396200" cy="475500"/>
          </a:xfrm>
          <a:prstGeom prst="round2DiagRect">
            <a:avLst>
              <a:gd fmla="val 16667" name="adj1"/>
              <a:gd fmla="val 0" name="adj2"/>
            </a:avLst>
          </a:prstGeom>
          <a:solidFill>
            <a:srgbClr val="CCCCCC">
              <a:alpha val="6941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000000"/>
                </a:solidFill>
                <a:latin typeface="Times New Roman"/>
                <a:ea typeface="Times New Roman"/>
                <a:cs typeface="Times New Roman"/>
                <a:sym typeface="Times New Roman"/>
              </a:rPr>
              <a:t>SPRINT</a:t>
            </a:r>
            <a:r>
              <a:rPr b="0" i="0" lang="es-ES" sz="1600" u="none" cap="none" strike="noStrike">
                <a:solidFill>
                  <a:srgbClr val="000000"/>
                </a:solidFill>
                <a:latin typeface="Times New Roman"/>
                <a:ea typeface="Times New Roman"/>
                <a:cs typeface="Times New Roman"/>
                <a:sym typeface="Times New Roman"/>
              </a:rPr>
              <a:t> </a:t>
            </a:r>
            <a:r>
              <a:rPr b="1" i="0" lang="es-ES" sz="1600" u="none" cap="none" strike="noStrike">
                <a:solidFill>
                  <a:srgbClr val="000000"/>
                </a:solidFill>
                <a:latin typeface="Times New Roman"/>
                <a:ea typeface="Times New Roman"/>
                <a:cs typeface="Times New Roman"/>
                <a:sym typeface="Times New Roman"/>
              </a:rPr>
              <a:t>2</a:t>
            </a:r>
            <a:endParaRPr b="1" i="0" sz="1600" u="none" cap="none" strike="noStrike">
              <a:solidFill>
                <a:srgbClr val="000000"/>
              </a:solidFill>
              <a:latin typeface="Times New Roman"/>
              <a:ea typeface="Times New Roman"/>
              <a:cs typeface="Times New Roman"/>
              <a:sym typeface="Times New Roman"/>
            </a:endParaRPr>
          </a:p>
        </p:txBody>
      </p:sp>
      <p:sp>
        <p:nvSpPr>
          <p:cNvPr id="130" name="Google Shape;130;g20db86d69b7_0_79"/>
          <p:cNvSpPr/>
          <p:nvPr/>
        </p:nvSpPr>
        <p:spPr>
          <a:xfrm>
            <a:off x="9643200" y="1426825"/>
            <a:ext cx="1396200" cy="475500"/>
          </a:xfrm>
          <a:prstGeom prst="round2DiagRect">
            <a:avLst>
              <a:gd fmla="val 16667" name="adj1"/>
              <a:gd fmla="val 0" name="adj2"/>
            </a:avLst>
          </a:prstGeom>
          <a:solidFill>
            <a:srgbClr val="CCCCCC">
              <a:alpha val="6941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000000"/>
                </a:solidFill>
                <a:latin typeface="Times New Roman"/>
                <a:ea typeface="Times New Roman"/>
                <a:cs typeface="Times New Roman"/>
                <a:sym typeface="Times New Roman"/>
              </a:rPr>
              <a:t>SPRINT 3</a:t>
            </a:r>
            <a:endParaRPr b="1"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0da6ac40ed_4_11"/>
          <p:cNvSpPr txBox="1"/>
          <p:nvPr>
            <p:ph type="title"/>
          </p:nvPr>
        </p:nvSpPr>
        <p:spPr>
          <a:xfrm>
            <a:off x="0" y="0"/>
            <a:ext cx="12192000" cy="1447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F486F"/>
              </a:buClr>
              <a:buSzPts val="1800"/>
              <a:buFont typeface="Merriweather Black"/>
              <a:buNone/>
            </a:pPr>
            <a:r>
              <a:rPr lang="es-ES" sz="3900">
                <a:solidFill>
                  <a:srgbClr val="0F486F"/>
                </a:solidFill>
                <a:latin typeface="Merriweather Black"/>
                <a:ea typeface="Merriweather Black"/>
                <a:cs typeface="Merriweather Black"/>
                <a:sym typeface="Merriweather Black"/>
              </a:rPr>
              <a:t>USO DE HERRAMIENTAS</a:t>
            </a:r>
            <a:endParaRPr sz="3900">
              <a:solidFill>
                <a:srgbClr val="0F486F"/>
              </a:solidFill>
              <a:latin typeface="Merriweather Black"/>
              <a:ea typeface="Merriweather Black"/>
              <a:cs typeface="Merriweather Black"/>
              <a:sym typeface="Merriweather Black"/>
            </a:endParaRPr>
          </a:p>
        </p:txBody>
      </p:sp>
      <p:grpSp>
        <p:nvGrpSpPr>
          <p:cNvPr id="136" name="Google Shape;136;g20da6ac40ed_4_11"/>
          <p:cNvGrpSpPr/>
          <p:nvPr/>
        </p:nvGrpSpPr>
        <p:grpSpPr>
          <a:xfrm>
            <a:off x="1880552" y="1607562"/>
            <a:ext cx="8430896" cy="3975506"/>
            <a:chOff x="1880552" y="1625147"/>
            <a:chExt cx="8430896" cy="3975506"/>
          </a:xfrm>
        </p:grpSpPr>
        <p:pic>
          <p:nvPicPr>
            <p:cNvPr id="137" name="Google Shape;137;g20da6ac40ed_4_11"/>
            <p:cNvPicPr preferRelativeResize="0"/>
            <p:nvPr/>
          </p:nvPicPr>
          <p:blipFill rotWithShape="1">
            <a:blip r:embed="rId3">
              <a:alphaModFix/>
            </a:blip>
            <a:srcRect b="0" l="0" r="0" t="0"/>
            <a:stretch/>
          </p:blipFill>
          <p:spPr>
            <a:xfrm>
              <a:off x="5193527" y="4520653"/>
              <a:ext cx="1620000" cy="1080000"/>
            </a:xfrm>
            <a:prstGeom prst="rect">
              <a:avLst/>
            </a:prstGeom>
            <a:noFill/>
            <a:ln>
              <a:noFill/>
            </a:ln>
            <a:effectLst>
              <a:outerShdw blurRad="127000" sx="110000" rotWithShape="0" algn="ctr" sy="110000">
                <a:srgbClr val="000000">
                  <a:alpha val="29411"/>
                </a:srgbClr>
              </a:outerShdw>
            </a:effectLst>
          </p:spPr>
        </p:pic>
        <p:pic>
          <p:nvPicPr>
            <p:cNvPr id="138" name="Google Shape;138;g20da6ac40ed_4_11"/>
            <p:cNvPicPr preferRelativeResize="0"/>
            <p:nvPr/>
          </p:nvPicPr>
          <p:blipFill rotWithShape="1">
            <a:blip r:embed="rId4">
              <a:alphaModFix/>
            </a:blip>
            <a:srcRect b="11698" l="10028" r="10694" t="7534"/>
            <a:stretch/>
          </p:blipFill>
          <p:spPr>
            <a:xfrm>
              <a:off x="3091674" y="4520653"/>
              <a:ext cx="1620000" cy="1080000"/>
            </a:xfrm>
            <a:prstGeom prst="rect">
              <a:avLst/>
            </a:prstGeom>
            <a:noFill/>
            <a:ln>
              <a:noFill/>
            </a:ln>
            <a:effectLst>
              <a:outerShdw blurRad="127000" sx="110000" rotWithShape="0" algn="ctr" sy="110000">
                <a:srgbClr val="000000">
                  <a:alpha val="29411"/>
                </a:srgbClr>
              </a:outerShdw>
            </a:effectLst>
          </p:spPr>
        </p:pic>
        <p:pic>
          <p:nvPicPr>
            <p:cNvPr id="139" name="Google Shape;139;g20da6ac40ed_4_11"/>
            <p:cNvPicPr preferRelativeResize="0"/>
            <p:nvPr/>
          </p:nvPicPr>
          <p:blipFill rotWithShape="1">
            <a:blip r:embed="rId5">
              <a:alphaModFix/>
            </a:blip>
            <a:srcRect b="0" l="20118" r="17368" t="0"/>
            <a:stretch/>
          </p:blipFill>
          <p:spPr>
            <a:xfrm>
              <a:off x="5225961" y="1625147"/>
              <a:ext cx="1620000" cy="1080000"/>
            </a:xfrm>
            <a:prstGeom prst="rect">
              <a:avLst/>
            </a:prstGeom>
            <a:noFill/>
            <a:ln>
              <a:noFill/>
            </a:ln>
            <a:effectLst>
              <a:outerShdw blurRad="127000" sx="110000" rotWithShape="0" algn="ctr" sy="110000">
                <a:srgbClr val="000000">
                  <a:alpha val="29411"/>
                </a:srgbClr>
              </a:outerShdw>
            </a:effectLst>
          </p:spPr>
        </p:pic>
        <p:pic>
          <p:nvPicPr>
            <p:cNvPr id="140" name="Google Shape;140;g20da6ac40ed_4_11"/>
            <p:cNvPicPr preferRelativeResize="0"/>
            <p:nvPr/>
          </p:nvPicPr>
          <p:blipFill rotWithShape="1">
            <a:blip r:embed="rId6">
              <a:alphaModFix/>
            </a:blip>
            <a:srcRect b="0" l="9164" r="11556" t="0"/>
            <a:stretch/>
          </p:blipFill>
          <p:spPr>
            <a:xfrm>
              <a:off x="3091674" y="1625147"/>
              <a:ext cx="1620000" cy="1080000"/>
            </a:xfrm>
            <a:prstGeom prst="rect">
              <a:avLst/>
            </a:prstGeom>
            <a:noFill/>
            <a:ln>
              <a:noFill/>
            </a:ln>
            <a:effectLst>
              <a:outerShdw blurRad="127000" sx="110000" rotWithShape="0" algn="ctr" sy="110000">
                <a:srgbClr val="000000">
                  <a:alpha val="29411"/>
                </a:srgbClr>
              </a:outerShdw>
            </a:effectLst>
          </p:spPr>
        </p:pic>
        <p:pic>
          <p:nvPicPr>
            <p:cNvPr id="141" name="Google Shape;141;g20da6ac40ed_4_11"/>
            <p:cNvPicPr preferRelativeResize="0"/>
            <p:nvPr/>
          </p:nvPicPr>
          <p:blipFill rotWithShape="1">
            <a:blip r:embed="rId7">
              <a:alphaModFix/>
            </a:blip>
            <a:srcRect b="0" l="0" r="0" t="0"/>
            <a:stretch/>
          </p:blipFill>
          <p:spPr>
            <a:xfrm>
              <a:off x="7364854" y="1691038"/>
              <a:ext cx="1150791" cy="1080000"/>
            </a:xfrm>
            <a:prstGeom prst="rect">
              <a:avLst/>
            </a:prstGeom>
            <a:noFill/>
            <a:ln>
              <a:noFill/>
            </a:ln>
            <a:effectLst>
              <a:outerShdw blurRad="127000" sx="110000" rotWithShape="0" algn="ctr" sy="110000">
                <a:srgbClr val="000000">
                  <a:alpha val="29411"/>
                </a:srgbClr>
              </a:outerShdw>
            </a:effectLst>
          </p:spPr>
        </p:pic>
        <p:pic>
          <p:nvPicPr>
            <p:cNvPr id="142" name="Google Shape;142;g20da6ac40ed_4_11"/>
            <p:cNvPicPr preferRelativeResize="0"/>
            <p:nvPr/>
          </p:nvPicPr>
          <p:blipFill rotWithShape="1">
            <a:blip r:embed="rId8">
              <a:alphaModFix/>
            </a:blip>
            <a:srcRect b="0" l="12841" r="12164" t="0"/>
            <a:stretch/>
          </p:blipFill>
          <p:spPr>
            <a:xfrm>
              <a:off x="7364854" y="4515319"/>
              <a:ext cx="1150791" cy="1080000"/>
            </a:xfrm>
            <a:prstGeom prst="rect">
              <a:avLst/>
            </a:prstGeom>
            <a:noFill/>
            <a:ln>
              <a:noFill/>
            </a:ln>
            <a:effectLst>
              <a:outerShdw blurRad="127000" sx="110000" rotWithShape="0" algn="r" sy="110000">
                <a:srgbClr val="000000">
                  <a:alpha val="29411"/>
                </a:srgbClr>
              </a:outerShdw>
            </a:effectLst>
          </p:spPr>
        </p:pic>
        <p:grpSp>
          <p:nvGrpSpPr>
            <p:cNvPr id="143" name="Google Shape;143;g20da6ac40ed_4_11"/>
            <p:cNvGrpSpPr/>
            <p:nvPr/>
          </p:nvGrpSpPr>
          <p:grpSpPr>
            <a:xfrm>
              <a:off x="1880552" y="3070410"/>
              <a:ext cx="8430896" cy="1080000"/>
              <a:chOff x="1712571" y="3070410"/>
              <a:chExt cx="8430896" cy="1080000"/>
            </a:xfrm>
          </p:grpSpPr>
          <p:pic>
            <p:nvPicPr>
              <p:cNvPr id="144" name="Google Shape;144;g20da6ac40ed_4_11"/>
              <p:cNvPicPr preferRelativeResize="0"/>
              <p:nvPr/>
            </p:nvPicPr>
            <p:blipFill rotWithShape="1">
              <a:blip r:embed="rId9">
                <a:alphaModFix/>
              </a:blip>
              <a:srcRect b="0" l="0" r="0" t="0"/>
              <a:stretch/>
            </p:blipFill>
            <p:spPr>
              <a:xfrm>
                <a:off x="7011172" y="3070410"/>
                <a:ext cx="1620000" cy="1080000"/>
              </a:xfrm>
              <a:prstGeom prst="rect">
                <a:avLst/>
              </a:prstGeom>
              <a:noFill/>
              <a:ln>
                <a:noFill/>
              </a:ln>
              <a:effectLst>
                <a:outerShdw blurRad="127000" sx="110000" rotWithShape="0" algn="ctr" sy="110000">
                  <a:srgbClr val="000000">
                    <a:alpha val="29411"/>
                  </a:srgbClr>
                </a:outerShdw>
              </a:effectLst>
            </p:spPr>
          </p:pic>
          <p:pic>
            <p:nvPicPr>
              <p:cNvPr id="145" name="Google Shape;145;g20da6ac40ed_4_11"/>
              <p:cNvPicPr preferRelativeResize="0"/>
              <p:nvPr/>
            </p:nvPicPr>
            <p:blipFill rotWithShape="1">
              <a:blip r:embed="rId10">
                <a:alphaModFix/>
              </a:blip>
              <a:srcRect b="0" l="0" r="0" t="0"/>
              <a:stretch/>
            </p:blipFill>
            <p:spPr>
              <a:xfrm>
                <a:off x="9063467" y="3070410"/>
                <a:ext cx="1080000" cy="1080000"/>
              </a:xfrm>
              <a:prstGeom prst="rect">
                <a:avLst/>
              </a:prstGeom>
              <a:noFill/>
              <a:ln>
                <a:noFill/>
              </a:ln>
              <a:effectLst>
                <a:outerShdw blurRad="127000" sx="110000" rotWithShape="0" algn="l" sy="110000">
                  <a:srgbClr val="000000">
                    <a:alpha val="29411"/>
                  </a:srgbClr>
                </a:outerShdw>
              </a:effectLst>
            </p:spPr>
          </p:pic>
          <p:pic>
            <p:nvPicPr>
              <p:cNvPr id="146" name="Google Shape;146;g20da6ac40ed_4_11"/>
              <p:cNvPicPr preferRelativeResize="0"/>
              <p:nvPr/>
            </p:nvPicPr>
            <p:blipFill rotWithShape="1">
              <a:blip r:embed="rId11">
                <a:alphaModFix/>
              </a:blip>
              <a:srcRect b="0" l="0" r="0" t="0"/>
              <a:stretch/>
            </p:blipFill>
            <p:spPr>
              <a:xfrm>
                <a:off x="4934554" y="3070410"/>
                <a:ext cx="1620000" cy="1080000"/>
              </a:xfrm>
              <a:prstGeom prst="rect">
                <a:avLst/>
              </a:prstGeom>
              <a:noFill/>
              <a:ln>
                <a:noFill/>
              </a:ln>
              <a:effectLst>
                <a:outerShdw blurRad="127000" sx="110000" rotWithShape="0" algn="ctr" sy="110000">
                  <a:srgbClr val="000000">
                    <a:alpha val="29411"/>
                  </a:srgbClr>
                </a:outerShdw>
              </a:effectLst>
            </p:spPr>
          </p:pic>
          <p:grpSp>
            <p:nvGrpSpPr>
              <p:cNvPr id="147" name="Google Shape;147;g20da6ac40ed_4_11"/>
              <p:cNvGrpSpPr/>
              <p:nvPr/>
            </p:nvGrpSpPr>
            <p:grpSpPr>
              <a:xfrm>
                <a:off x="1712571" y="3070410"/>
                <a:ext cx="2765365" cy="1080000"/>
                <a:chOff x="6623765" y="3070410"/>
                <a:chExt cx="2765365" cy="1080000"/>
              </a:xfrm>
            </p:grpSpPr>
            <p:sp>
              <p:nvSpPr>
                <p:cNvPr id="148" name="Google Shape;148;g20da6ac40ed_4_11"/>
                <p:cNvSpPr/>
                <p:nvPr/>
              </p:nvSpPr>
              <p:spPr>
                <a:xfrm>
                  <a:off x="6623765" y="3070410"/>
                  <a:ext cx="2765365" cy="1080000"/>
                </a:xfrm>
                <a:prstGeom prst="rect">
                  <a:avLst/>
                </a:prstGeom>
                <a:solidFill>
                  <a:schemeClr val="lt1"/>
                </a:solidFill>
                <a:ln>
                  <a:noFill/>
                </a:ln>
                <a:effectLst>
                  <a:outerShdw blurRad="2286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pic>
              <p:nvPicPr>
                <p:cNvPr id="149" name="Google Shape;149;g20da6ac40ed_4_11"/>
                <p:cNvPicPr preferRelativeResize="0"/>
                <p:nvPr/>
              </p:nvPicPr>
              <p:blipFill rotWithShape="1">
                <a:blip r:embed="rId12">
                  <a:alphaModFix/>
                </a:blip>
                <a:srcRect b="0" l="0" r="0" t="0"/>
                <a:stretch/>
              </p:blipFill>
              <p:spPr>
                <a:xfrm>
                  <a:off x="6753784" y="3265627"/>
                  <a:ext cx="2505326" cy="694545"/>
                </a:xfrm>
                <a:prstGeom prst="rect">
                  <a:avLst/>
                </a:prstGeom>
                <a:noFill/>
                <a:ln>
                  <a:noFill/>
                </a:ln>
              </p:spPr>
            </p:pic>
          </p:gr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0db86d69b7_0_109"/>
          <p:cNvSpPr txBox="1"/>
          <p:nvPr>
            <p:ph type="title"/>
          </p:nvPr>
        </p:nvSpPr>
        <p:spPr>
          <a:xfrm>
            <a:off x="4808845" y="321276"/>
            <a:ext cx="2574308" cy="758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F486F"/>
              </a:buClr>
              <a:buSzPts val="1800"/>
              <a:buFont typeface="Merriweather Black"/>
              <a:buNone/>
            </a:pPr>
            <a:r>
              <a:rPr lang="es-ES" sz="4400">
                <a:solidFill>
                  <a:srgbClr val="0F486F"/>
                </a:solidFill>
                <a:latin typeface="Merriweather Black"/>
                <a:ea typeface="Merriweather Black"/>
                <a:cs typeface="Merriweather Black"/>
                <a:sym typeface="Merriweather Black"/>
              </a:rPr>
              <a:t>TRELLO</a:t>
            </a:r>
            <a:endParaRPr sz="4400">
              <a:solidFill>
                <a:srgbClr val="0F486F"/>
              </a:solidFill>
              <a:latin typeface="Merriweather Black"/>
              <a:ea typeface="Merriweather Black"/>
              <a:cs typeface="Merriweather Black"/>
              <a:sym typeface="Merriweather Black"/>
            </a:endParaRPr>
          </a:p>
        </p:txBody>
      </p:sp>
      <p:pic>
        <p:nvPicPr>
          <p:cNvPr id="155" name="Google Shape;155;g20db86d69b7_0_109"/>
          <p:cNvPicPr preferRelativeResize="0"/>
          <p:nvPr/>
        </p:nvPicPr>
        <p:blipFill rotWithShape="1">
          <a:blip r:embed="rId3">
            <a:alphaModFix/>
          </a:blip>
          <a:srcRect b="0" l="0" r="0" t="0"/>
          <a:stretch/>
        </p:blipFill>
        <p:spPr>
          <a:xfrm>
            <a:off x="592804" y="1174629"/>
            <a:ext cx="11006391" cy="49263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2024-05-23T03:28:29Z</dcterms:created>
  <dc:creator>Usuario</dc:creator>
</cp:coreProperties>
</file>